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6"/>
  </p:notesMasterIdLst>
  <p:sldIdLst>
    <p:sldId id="256" r:id="rId2"/>
    <p:sldId id="366" r:id="rId3"/>
    <p:sldId id="423" r:id="rId4"/>
    <p:sldId id="424" r:id="rId5"/>
    <p:sldId id="425" r:id="rId6"/>
    <p:sldId id="438" r:id="rId7"/>
    <p:sldId id="440" r:id="rId8"/>
    <p:sldId id="439" r:id="rId9"/>
    <p:sldId id="441" r:id="rId10"/>
    <p:sldId id="368" r:id="rId11"/>
    <p:sldId id="370" r:id="rId12"/>
    <p:sldId id="371" r:id="rId13"/>
    <p:sldId id="407" r:id="rId14"/>
    <p:sldId id="432" r:id="rId15"/>
    <p:sldId id="408" r:id="rId16"/>
    <p:sldId id="409" r:id="rId17"/>
    <p:sldId id="410" r:id="rId18"/>
    <p:sldId id="411" r:id="rId19"/>
    <p:sldId id="412" r:id="rId20"/>
    <p:sldId id="413" r:id="rId21"/>
    <p:sldId id="414" r:id="rId22"/>
    <p:sldId id="415" r:id="rId23"/>
    <p:sldId id="382" r:id="rId24"/>
    <p:sldId id="401" r:id="rId25"/>
    <p:sldId id="427" r:id="rId26"/>
    <p:sldId id="428" r:id="rId27"/>
    <p:sldId id="433" r:id="rId28"/>
    <p:sldId id="434" r:id="rId29"/>
    <p:sldId id="406" r:id="rId30"/>
    <p:sldId id="435" r:id="rId31"/>
    <p:sldId id="421" r:id="rId32"/>
    <p:sldId id="429" r:id="rId33"/>
    <p:sldId id="436" r:id="rId34"/>
    <p:sldId id="265" r:id="rId35"/>
  </p:sldIdLst>
  <p:sldSz cx="12192000" cy="6858000"/>
  <p:notesSz cx="6858000" cy="9144000"/>
  <p:defaultTextStyle>
    <a:defPPr>
      <a:defRPr lang="en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c" initials="p" lastIdx="2" clrIdx="0">
    <p:extLst>
      <p:ext uri="{19B8F6BF-5375-455C-9EA6-DF929625EA0E}">
        <p15:presenceInfo xmlns:p15="http://schemas.microsoft.com/office/powerpoint/2012/main" userId="pc" providerId="None"/>
      </p:ext>
    </p:extLst>
  </p:cmAuthor>
  <p:cmAuthor id="2" name="SUBU" initials="S" lastIdx="4" clrIdx="1">
    <p:extLst>
      <p:ext uri="{19B8F6BF-5375-455C-9EA6-DF929625EA0E}">
        <p15:presenceInfo xmlns:p15="http://schemas.microsoft.com/office/powerpoint/2012/main" userId="f87bec58ae1b6ad9" providerId="Windows Live"/>
      </p:ext>
    </p:extLst>
  </p:cmAuthor>
  <p:cmAuthor id="3" name="Furkan KORKMAZ" initials="FK" lastIdx="2" clrIdx="2">
    <p:extLst>
      <p:ext uri="{19B8F6BF-5375-455C-9EA6-DF929625EA0E}">
        <p15:presenceInfo xmlns:p15="http://schemas.microsoft.com/office/powerpoint/2012/main" userId="Furkan KORKMAZ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B33D"/>
    <a:srgbClr val="04ADBF"/>
    <a:srgbClr val="46F09A"/>
    <a:srgbClr val="EAEFF7"/>
    <a:srgbClr val="D2DEEF"/>
    <a:srgbClr val="003DA6"/>
    <a:srgbClr val="E9EBF5"/>
    <a:srgbClr val="CFD5EA"/>
    <a:srgbClr val="DEEBF7"/>
    <a:srgbClr val="BDD7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ema Uygulanmış Stil 1 - Vurgu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E25E649-3F16-4E02-A733-19D2CDBF48F0}" styleName="Orta Stil 3 - Vurgu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Orta Stil 1 - Vurgu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0" autoAdjust="0"/>
    <p:restoredTop sz="95573" autoAdjust="0"/>
  </p:normalViewPr>
  <p:slideViewPr>
    <p:cSldViewPr snapToGrid="0" snapToObjects="1">
      <p:cViewPr varScale="1">
        <p:scale>
          <a:sx n="98" d="100"/>
          <a:sy n="98" d="100"/>
        </p:scale>
        <p:origin x="708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/>
              <a:t>HENDEK</a:t>
            </a:r>
            <a:r>
              <a:rPr lang="tr-TR" baseline="0"/>
              <a:t> MYO MEMNUNİYET ORANLARI</a:t>
            </a:r>
            <a:endParaRPr lang="tr-TR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ANKET PERFORMANSI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Sayfa1!$A$2:$A$7</c:f>
              <c:strCache>
                <c:ptCount val="6"/>
                <c:pt idx="0">
                  <c:v>ÖMO</c:v>
                </c:pt>
                <c:pt idx="1">
                  <c:v>ÇMO</c:v>
                </c:pt>
                <c:pt idx="2">
                  <c:v>PMO</c:v>
                </c:pt>
                <c:pt idx="3">
                  <c:v>3+1 İMO</c:v>
                </c:pt>
                <c:pt idx="4">
                  <c:v>3+1 ÖMO</c:v>
                </c:pt>
                <c:pt idx="5">
                  <c:v>3+1 ÖEMA</c:v>
                </c:pt>
              </c:strCache>
            </c:strRef>
          </c:cat>
          <c:val>
            <c:numRef>
              <c:f>Sayfa1!$B$2:$B$7</c:f>
              <c:numCache>
                <c:formatCode>General</c:formatCode>
                <c:ptCount val="6"/>
                <c:pt idx="0">
                  <c:v>67.59</c:v>
                </c:pt>
                <c:pt idx="1">
                  <c:v>85.16</c:v>
                </c:pt>
                <c:pt idx="2">
                  <c:v>92.32</c:v>
                </c:pt>
                <c:pt idx="3">
                  <c:v>86.43</c:v>
                </c:pt>
                <c:pt idx="4">
                  <c:v>90.97</c:v>
                </c:pt>
                <c:pt idx="5">
                  <c:v>86.13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88-4809-AC75-AD8A534DB47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944906127"/>
        <c:axId val="1042138703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Sayfa1!$C$1</c15:sqref>
                        </c15:formulaRef>
                      </c:ext>
                    </c:extLst>
                    <c:strCache>
                      <c:ptCount val="1"/>
                      <c:pt idx="0">
                        <c:v>Sütun1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tr-TR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Sayfa1!$A$2:$A$7</c15:sqref>
                        </c15:formulaRef>
                      </c:ext>
                    </c:extLst>
                    <c:strCache>
                      <c:ptCount val="6"/>
                      <c:pt idx="0">
                        <c:v>ÖMO</c:v>
                      </c:pt>
                      <c:pt idx="1">
                        <c:v>ÇMO</c:v>
                      </c:pt>
                      <c:pt idx="2">
                        <c:v>PMO</c:v>
                      </c:pt>
                      <c:pt idx="3">
                        <c:v>3+1 İMO</c:v>
                      </c:pt>
                      <c:pt idx="4">
                        <c:v>3+1 ÖMO</c:v>
                      </c:pt>
                      <c:pt idx="5">
                        <c:v>3+1 ÖEMA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Sayfa1!$C$2:$C$7</c15:sqref>
                        </c15:formulaRef>
                      </c:ext>
                    </c:extLst>
                    <c:numCache>
                      <c:formatCode>General</c:formatCode>
                      <c:ptCount val="6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2688-4809-AC75-AD8A534DB472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944906127"/>
        <c:axId val="1042138703"/>
        <c:extLst>
          <c:ext xmlns:c15="http://schemas.microsoft.com/office/drawing/2012/chart" uri="{02D57815-91ED-43cb-92C2-25804820EDAC}">
            <c15:filteredLine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Sayfa1!$D$1</c15:sqref>
                        </c15:formulaRef>
                      </c:ext>
                    </c:extLst>
                    <c:strCache>
                      <c:ptCount val="1"/>
                      <c:pt idx="0">
                        <c:v>Sütun2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tr-TR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Sayfa1!$A$2:$A$7</c15:sqref>
                        </c15:formulaRef>
                      </c:ext>
                    </c:extLst>
                    <c:strCache>
                      <c:ptCount val="6"/>
                      <c:pt idx="0">
                        <c:v>ÖMO</c:v>
                      </c:pt>
                      <c:pt idx="1">
                        <c:v>ÇMO</c:v>
                      </c:pt>
                      <c:pt idx="2">
                        <c:v>PMO</c:v>
                      </c:pt>
                      <c:pt idx="3">
                        <c:v>3+1 İMO</c:v>
                      </c:pt>
                      <c:pt idx="4">
                        <c:v>3+1 ÖMO</c:v>
                      </c:pt>
                      <c:pt idx="5">
                        <c:v>3+1 ÖEMA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Sayfa1!$D$2:$D$7</c15:sqref>
                        </c15:formulaRef>
                      </c:ext>
                    </c:extLst>
                    <c:numCache>
                      <c:formatCode>General</c:formatCode>
                      <c:ptCount val="6"/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2-2688-4809-AC75-AD8A534DB472}"/>
                  </c:ext>
                </c:extLst>
              </c15:ser>
            </c15:filteredLineSeries>
          </c:ext>
        </c:extLst>
      </c:lineChart>
      <c:catAx>
        <c:axId val="9449061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042138703"/>
        <c:crosses val="autoZero"/>
        <c:auto val="1"/>
        <c:lblAlgn val="ctr"/>
        <c:lblOffset val="100"/>
        <c:noMultiLvlLbl val="0"/>
      </c:catAx>
      <c:valAx>
        <c:axId val="10421387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9449061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7499981773111692"/>
          <c:y val="0.9092257217847769"/>
          <c:w val="0.24861147564887723"/>
          <c:h val="6.29965004374453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5397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tr-T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E4630F-AD7F-44A0-85B6-3E155F04ED85}" type="datetimeFigureOut">
              <a:rPr lang="tr-TR" smtClean="0"/>
              <a:t>14.02.2024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DCDBD8-EC84-423A-A262-ECC1E922CBC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3835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DCDBD8-EC84-423A-A262-ECC1E922CBC6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29740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DCDBD8-EC84-423A-A262-ECC1E922CBC6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37426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Totalde hedef aşılmasına rağmen A2 ARGE ve A3 Topluma Hizmet performansının düşük görünmesinin sebebi hedefi olan programda gerçekleşmeme verisinin grafiğe olumsuz etkisine karşılık, hedefi olmayan programda gerçekleşen çalışmaların grafiğe hiç </a:t>
            </a:r>
            <a:r>
              <a:rPr lang="tr-TR" dirty="0" err="1"/>
              <a:t>yansımamaış</a:t>
            </a:r>
            <a:r>
              <a:rPr lang="tr-TR" dirty="0"/>
              <a:t> olmasıdır.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DCDBD8-EC84-423A-A262-ECC1E922CBC6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37326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bg>
      <p:bgPr>
        <a:solidFill>
          <a:srgbClr val="003D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1880F-2CDF-D74B-A450-9BC1E47239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8476"/>
            <a:ext cx="9144000" cy="1655762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tr-TR"/>
              <a:t>Asıl başlık stili için tıklatın</a:t>
            </a:r>
            <a:endParaRPr lang="en-TR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AEAD10-2AC0-3B4D-9A72-D7E6840F9B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86313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T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CE11F0-A589-8446-95C8-B3EAF878B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6710" y="518147"/>
            <a:ext cx="1498591" cy="157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525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1FFB9-148A-0E4E-9545-82CB0A85D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T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D1A2A-EEEA-A24E-89DB-056DA08CF6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6B6525-5D7C-5A4B-867D-AF92E7107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79C1A-3EE6-C74A-AF88-39711D58E17C}" type="datetimeFigureOut">
              <a:rPr lang="en-TR" smtClean="0"/>
              <a:t>02/14/2024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EB333-A957-5942-9835-CDCE1D60C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9703FB-7DFF-AB4B-A645-5EFECCFED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86383-FAC0-FF4F-A57B-9C503EDBB8A3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4043741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73BD0D-3D26-AE4D-A974-32659D6D6D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  <a:endParaRPr lang="en-T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55336D-4DFE-6D46-8B7B-28EBDC5F6F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5213C6-214D-3340-B623-35DCD00C1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79C1A-3EE6-C74A-AF88-39711D58E17C}" type="datetimeFigureOut">
              <a:rPr lang="en-TR" smtClean="0"/>
              <a:t>02/14/2024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2E3BDC-AAB8-8B46-851B-504D58950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5E35FD-3EB0-E446-9E48-2BE6F0A68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86383-FAC0-FF4F-A57B-9C503EDBB8A3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174085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5A56B-61B1-694F-BF7E-01FE8BEAB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1FD65-E2B4-D943-8EEC-2AEE0E112B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FD479E-32D6-A744-95B1-60E8D7F08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79C1A-3EE6-C74A-AF88-39711D58E17C}" type="datetimeFigureOut">
              <a:rPr lang="en-TR" smtClean="0"/>
              <a:t>02/14/2024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A62D1-984F-444A-ABF5-DABDE6982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87BAB5-AD74-994F-8FCD-09D14C0F1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86383-FAC0-FF4F-A57B-9C503EDBB8A3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834865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bg>
      <p:bgPr>
        <a:solidFill>
          <a:srgbClr val="003D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10FCD-A6E5-D741-B8BB-F2241BDD9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tr-TR"/>
              <a:t>Asıl başlık stili için tıklatın</a:t>
            </a:r>
            <a:endParaRPr lang="en-T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BE38FA-021D-9348-9978-AA95D14EB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C29D21-378F-5241-83D7-943ACBFC6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9308" y="578025"/>
            <a:ext cx="1710841" cy="180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867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01361-584E-C646-8E07-14B146029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143E6F-DF5D-A945-BE9C-BB634DD1A7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T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A0F15E-757C-D946-81DF-846E02E8A2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T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EE43D4-078A-D24C-A64E-10168F226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79C1A-3EE6-C74A-AF88-39711D58E17C}" type="datetimeFigureOut">
              <a:rPr lang="en-TR" smtClean="0"/>
              <a:t>02/14/2024</a:t>
            </a:fld>
            <a:endParaRPr lang="en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E9B963-9AEA-D747-916A-B5DFFE345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FF8889-7193-0643-80FA-5D7D3F3FF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86383-FAC0-FF4F-A57B-9C503EDBB8A3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65733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28703-C9FB-E546-B73F-59C7E8356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688329-E395-5742-9BF8-8046ADC98A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E82A32-2C41-274D-8F6D-E340806449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T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0FC2A4-200C-5D4C-A934-9262E7C22D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CCF2FA-D6CC-A54B-BE08-B38A3FE78F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T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BC733C-0FB4-404D-A284-5EF031424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79C1A-3EE6-C74A-AF88-39711D58E17C}" type="datetimeFigureOut">
              <a:rPr lang="en-TR" smtClean="0"/>
              <a:t>02/14/2024</a:t>
            </a:fld>
            <a:endParaRPr lang="en-T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2C6C7C-BE20-7547-85E5-A6AF362F2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D0A1B5-953D-C341-8200-6DBAD875B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86383-FAC0-FF4F-A57B-9C503EDBB8A3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2143745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1EE8C25-9E17-AB40-81FC-D03393A2A9D8}"/>
              </a:ext>
            </a:extLst>
          </p:cNvPr>
          <p:cNvSpPr/>
          <p:nvPr/>
        </p:nvSpPr>
        <p:spPr>
          <a:xfrm>
            <a:off x="0" y="0"/>
            <a:ext cx="12192000" cy="1021644"/>
          </a:xfrm>
          <a:prstGeom prst="rect">
            <a:avLst/>
          </a:prstGeom>
          <a:solidFill>
            <a:srgbClr val="003D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4B61B8-93F4-2547-8DD8-D2FAEE9F3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209" y="178253"/>
            <a:ext cx="10084496" cy="665141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tr-TR"/>
              <a:t>Asıl başlık stili için tıklatın</a:t>
            </a:r>
            <a:endParaRPr lang="en-T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3922D1-175A-464E-9951-FC77D50DCD1B}"/>
              </a:ext>
            </a:extLst>
          </p:cNvPr>
          <p:cNvSpPr/>
          <p:nvPr/>
        </p:nvSpPr>
        <p:spPr>
          <a:xfrm>
            <a:off x="0" y="6449902"/>
            <a:ext cx="12192000" cy="42022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 sz="1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2994C0-4761-6B4E-AD6C-EB569A71F851}"/>
              </a:ext>
            </a:extLst>
          </p:cNvPr>
          <p:cNvSpPr txBox="1"/>
          <p:nvPr/>
        </p:nvSpPr>
        <p:spPr>
          <a:xfrm>
            <a:off x="481214" y="6559986"/>
            <a:ext cx="301076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TR" sz="700" dirty="0">
                <a:solidFill>
                  <a:schemeClr val="bg1"/>
                </a:solidFill>
              </a:rPr>
              <a:t>© Copyright 2021 Sakarya Uygulamalı Bilimler Üniversitesi. Her hakkı saklıdır.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C9FECA-B3C0-6D4F-852D-26E65F1AA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2330" y="174653"/>
            <a:ext cx="700415" cy="73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643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DDCBAD-8ADA-8B49-B587-8E1D91990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79C1A-3EE6-C74A-AF88-39711D58E17C}" type="datetimeFigureOut">
              <a:rPr lang="en-TR" smtClean="0"/>
              <a:t>02/14/2024</a:t>
            </a:fld>
            <a:endParaRPr lang="en-T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A3BDF2-98DA-7C4C-A4BD-FCAE7E57A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8748ED-5122-EB4C-B937-501602CCF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86383-FAC0-FF4F-A57B-9C503EDBB8A3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609455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CA61C-1B54-C546-8B1A-F4FA1F1A4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  <a:endParaRPr lang="en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E7E099-69BE-9E4E-B814-FD8D54F8B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T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FD9893-A862-8A4A-A7A0-8AD229EBA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AC3DFC-18C5-E64F-B8EB-7DB216AB6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79C1A-3EE6-C74A-AF88-39711D58E17C}" type="datetimeFigureOut">
              <a:rPr lang="en-TR" smtClean="0"/>
              <a:t>02/14/2024</a:t>
            </a:fld>
            <a:endParaRPr lang="en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BFD8E1-29BE-D447-8353-94FD9F75A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D3F924-AB64-E542-BB34-F0E29C2EC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86383-FAC0-FF4F-A57B-9C503EDBB8A3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779639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43966-4B47-484D-A8C6-20A644681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  <a:endParaRPr lang="en-T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648F69-E6C1-A44D-ABB5-20ADD13983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tr-TR"/>
              <a:t>Resim eklemek için simgeyi tıklatın</a:t>
            </a:r>
            <a:endParaRPr lang="en-T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91FC6F-B2A5-9C4D-92BF-8112502070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5A557B-F4CD-2345-80F7-D190D8ECD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79C1A-3EE6-C74A-AF88-39711D58E17C}" type="datetimeFigureOut">
              <a:rPr lang="en-TR" smtClean="0"/>
              <a:t>02/14/2024</a:t>
            </a:fld>
            <a:endParaRPr lang="en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051E43-E0E9-684D-BA72-53D139E47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9B1444-1082-0D42-8AEE-4F81293B6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86383-FAC0-FF4F-A57B-9C503EDBB8A3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527439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A48C0C-A6F6-964F-A207-7D8E502EE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  <a:endParaRPr lang="en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7F79FE-FA48-8843-B658-F7EDC2F8B4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372EFC-5D52-2E42-9ED8-FFF15AF43C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79C1A-3EE6-C74A-AF88-39711D58E17C}" type="datetimeFigureOut">
              <a:rPr lang="en-TR" smtClean="0"/>
              <a:t>02/14/2024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E852D5-A3A7-4849-9A6E-A25B61832B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C3D556-2554-7D48-A55C-C2C22B31F2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86383-FAC0-FF4F-A57B-9C503EDBB8A3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2555893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TR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D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F69EE5E-7E1D-DB4F-9F00-624040CEED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2560" y="1254033"/>
            <a:ext cx="9501052" cy="3174275"/>
          </a:xfrm>
        </p:spPr>
        <p:txBody>
          <a:bodyPr>
            <a:normAutofit/>
          </a:bodyPr>
          <a:lstStyle/>
          <a:p>
            <a:r>
              <a:rPr lang="tr-TR" sz="4400" b="1" i="1" dirty="0">
                <a:cs typeface="Times New Roman" panose="02020603050405020304" pitchFamily="18" charset="0"/>
              </a:rPr>
              <a:t>2023 Yılı </a:t>
            </a:r>
            <a:br>
              <a:rPr lang="tr-TR" sz="4400" b="1" i="1" dirty="0">
                <a:cs typeface="Times New Roman" panose="02020603050405020304" pitchFamily="18" charset="0"/>
              </a:rPr>
            </a:br>
            <a:r>
              <a:rPr lang="tr-TR" sz="4400" b="1" i="1" dirty="0">
                <a:cs typeface="Times New Roman" panose="02020603050405020304" pitchFamily="18" charset="0"/>
              </a:rPr>
              <a:t>Performans Değerlendirmesi</a:t>
            </a:r>
            <a:endParaRPr lang="en-TR" sz="4400" b="1" i="1" dirty="0">
              <a:cs typeface="Times New Roman" panose="02020603050405020304" pitchFamily="18" charset="0"/>
            </a:endParaRP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F9B8502D-C3CA-B14C-A18A-BF3DCBCFC1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1086" y="4428308"/>
            <a:ext cx="9144000" cy="1240970"/>
          </a:xfrm>
        </p:spPr>
        <p:txBody>
          <a:bodyPr>
            <a:normAutofit fontScale="55000" lnSpcReduction="20000"/>
          </a:bodyPr>
          <a:lstStyle/>
          <a:p>
            <a:endParaRPr lang="tr-TR" sz="4200" dirty="0"/>
          </a:p>
          <a:p>
            <a:endParaRPr lang="tr-TR" sz="4200" dirty="0"/>
          </a:p>
          <a:p>
            <a:r>
              <a:rPr lang="tr-TR" sz="5800" b="1" dirty="0">
                <a:latin typeface="+mj-lt"/>
                <a:cs typeface="Times New Roman" panose="02020603050405020304" pitchFamily="18" charset="0"/>
              </a:rPr>
              <a:t>HENDEK MYO</a:t>
            </a:r>
          </a:p>
          <a:p>
            <a:endParaRPr lang="tr-TR" sz="7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sz="7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sz="1400" dirty="0"/>
          </a:p>
          <a:p>
            <a:endParaRPr lang="tr-TR" sz="1400" dirty="0"/>
          </a:p>
          <a:p>
            <a:endParaRPr lang="tr-TR" sz="1400" dirty="0"/>
          </a:p>
        </p:txBody>
      </p:sp>
    </p:spTree>
    <p:extLst>
      <p:ext uri="{BB962C8B-B14F-4D97-AF65-F5344CB8AC3E}">
        <p14:creationId xmlns:p14="http://schemas.microsoft.com/office/powerpoint/2010/main" val="40605431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van 2"/>
          <p:cNvSpPr>
            <a:spLocks noGrp="1"/>
          </p:cNvSpPr>
          <p:nvPr>
            <p:ph type="title"/>
          </p:nvPr>
        </p:nvSpPr>
        <p:spPr>
          <a:xfrm>
            <a:off x="481209" y="178253"/>
            <a:ext cx="10084496" cy="665141"/>
          </a:xfrm>
        </p:spPr>
        <p:txBody>
          <a:bodyPr/>
          <a:lstStyle/>
          <a:p>
            <a:r>
              <a:rPr lang="tr-TR" dirty="0"/>
              <a:t>STRATEJİK AMAÇ 1</a:t>
            </a:r>
          </a:p>
        </p:txBody>
      </p:sp>
      <p:graphicFrame>
        <p:nvGraphicFramePr>
          <p:cNvPr id="4" name="4 Tablo">
            <a:extLst>
              <a:ext uri="{FF2B5EF4-FFF2-40B4-BE49-F238E27FC236}">
                <a16:creationId xmlns:a16="http://schemas.microsoft.com/office/drawing/2014/main" id="{45D55376-9954-402C-580B-07E46D7DB3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5199060"/>
              </p:ext>
            </p:extLst>
          </p:nvPr>
        </p:nvGraphicFramePr>
        <p:xfrm>
          <a:off x="601052" y="1301689"/>
          <a:ext cx="10989896" cy="461843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105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57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5713">
                  <a:extLst>
                    <a:ext uri="{9D8B030D-6E8A-4147-A177-3AD203B41FA5}">
                      <a16:colId xmlns:a16="http://schemas.microsoft.com/office/drawing/2014/main" val="3200204442"/>
                    </a:ext>
                  </a:extLst>
                </a:gridCol>
                <a:gridCol w="14089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37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80742">
                  <a:extLst>
                    <a:ext uri="{9D8B030D-6E8A-4147-A177-3AD203B41FA5}">
                      <a16:colId xmlns:a16="http://schemas.microsoft.com/office/drawing/2014/main" val="2546088549"/>
                    </a:ext>
                  </a:extLst>
                </a:gridCol>
              </a:tblGrid>
              <a:tr h="513116">
                <a:tc gridSpan="6">
                  <a:txBody>
                    <a:bodyPr/>
                    <a:lstStyle/>
                    <a:p>
                      <a:pPr algn="ctr"/>
                      <a:r>
                        <a:rPr lang="tr-TR" sz="20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Eğitim-öğretim süreçlerinde etkin, verimli ve sürdürülebilir başarı sağlamak</a:t>
                      </a:r>
                      <a:endParaRPr lang="tr-TR" sz="2000" b="0" i="0" u="none" strike="noStrike" kern="1200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A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8222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Hedef 1.1:</a:t>
                      </a:r>
                      <a:r>
                        <a:rPr lang="tr-TR" sz="1600" b="1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tr-TR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Ön lisans, lisans ve lisansüstü eğitimde tercih edilen bir üniversite olmak</a:t>
                      </a:r>
                      <a:endParaRPr lang="tr-TR" sz="1600" b="1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380">
                <a:tc rowSpan="2"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PERFORMANS</a:t>
                      </a:r>
                      <a:r>
                        <a:rPr lang="tr-TR" sz="1600" b="1" baseline="0" dirty="0">
                          <a:latin typeface="+mn-lt"/>
                          <a:cs typeface="Arial" pitchFamily="34" charset="0"/>
                        </a:rPr>
                        <a:t> GÖSTERGELERİ</a:t>
                      </a:r>
                      <a:endParaRPr lang="tr-TR" sz="16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KATEGORİ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>
                          <a:latin typeface="+mn-lt"/>
                          <a:cs typeface="Arial" pitchFamily="34" charset="0"/>
                        </a:rPr>
                        <a:t>2023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r-TR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r-TR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600" b="1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53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tr-TR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HEDEF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GERÇEKLEŞEN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YÜZDE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solidFill>
                            <a:schemeClr val="dk1"/>
                          </a:solidFill>
                          <a:latin typeface="+mn-lt"/>
                          <a:cs typeface="Arial" pitchFamily="34" charset="0"/>
                        </a:rPr>
                        <a:t>BAŞARI</a:t>
                      </a:r>
                      <a:r>
                        <a:rPr lang="tr-TR" sz="1600" b="1" baseline="0" dirty="0">
                          <a:solidFill>
                            <a:schemeClr val="dk1"/>
                          </a:solidFill>
                          <a:latin typeface="+mn-lt"/>
                          <a:cs typeface="Arial" pitchFamily="34" charset="0"/>
                        </a:rPr>
                        <a:t> DURUMU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r>
                        <a:rPr lang="tr-TR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PG 1 - Üniversitemizi İlk Sırada Tercih Eden Öğrenci Sayısı</a:t>
                      </a:r>
                      <a:endParaRPr lang="tr-T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PG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85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134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157,65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Aşırı Pozitif Sapma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marL="85725" indent="0" algn="l" defTabSz="914354" rtl="0" eaLnBrk="1" fontAlgn="ctr" latinLnBrk="0" hangingPunct="1">
                        <a:tabLst>
                          <a:tab pos="85725" algn="l"/>
                        </a:tabLst>
                      </a:pPr>
                      <a:r>
                        <a:rPr lang="tr-TR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PG 2 - Bölüm/Program Doluluk Oranları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TPG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85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97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114,12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Çok İyi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marL="85725" indent="0" algn="l" defTabSz="914400" rtl="0" eaLnBrk="1" fontAlgn="ctr" latinLnBrk="0" hangingPunct="1"/>
                      <a:r>
                        <a:rPr lang="tr-TR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PG 3 - Uluslararası Öğrenci Sayısı</a:t>
                      </a:r>
                      <a:endParaRPr lang="tr-T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PG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36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83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230,56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Aşırı Pozitif Sapma</a:t>
                      </a:r>
                    </a:p>
                    <a:p>
                      <a:pPr algn="ctr"/>
                      <a:endParaRPr lang="tr-TR" sz="16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marL="85725" indent="0" algn="l" defTabSz="914400" rtl="0" eaLnBrk="1" fontAlgn="ctr" latinLnBrk="0" hangingPunct="1"/>
                      <a:r>
                        <a:rPr lang="tr-TR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PG 4 - Değişim Programları ile Gelen Öğrenci Sayısı</a:t>
                      </a:r>
                      <a:endParaRPr lang="tr-T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PG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16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16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16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16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98005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34641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van 2"/>
          <p:cNvSpPr>
            <a:spLocks noGrp="1"/>
          </p:cNvSpPr>
          <p:nvPr>
            <p:ph type="title"/>
          </p:nvPr>
        </p:nvSpPr>
        <p:spPr>
          <a:xfrm>
            <a:off x="481209" y="178253"/>
            <a:ext cx="10084496" cy="665141"/>
          </a:xfrm>
        </p:spPr>
        <p:txBody>
          <a:bodyPr/>
          <a:lstStyle/>
          <a:p>
            <a:r>
              <a:rPr lang="tr-TR" dirty="0"/>
              <a:t>STRATEJİK AMAÇ 1</a:t>
            </a:r>
          </a:p>
        </p:txBody>
      </p:sp>
      <p:graphicFrame>
        <p:nvGraphicFramePr>
          <p:cNvPr id="2" name="4 Tablo">
            <a:extLst>
              <a:ext uri="{FF2B5EF4-FFF2-40B4-BE49-F238E27FC236}">
                <a16:creationId xmlns:a16="http://schemas.microsoft.com/office/drawing/2014/main" id="{7602FE14-2B46-5BC8-238C-A483341919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1530153"/>
              </p:ext>
            </p:extLst>
          </p:nvPr>
        </p:nvGraphicFramePr>
        <p:xfrm>
          <a:off x="601052" y="1297210"/>
          <a:ext cx="10989896" cy="325043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105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57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5713">
                  <a:extLst>
                    <a:ext uri="{9D8B030D-6E8A-4147-A177-3AD203B41FA5}">
                      <a16:colId xmlns:a16="http://schemas.microsoft.com/office/drawing/2014/main" val="3200204442"/>
                    </a:ext>
                  </a:extLst>
                </a:gridCol>
                <a:gridCol w="14089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37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80742">
                  <a:extLst>
                    <a:ext uri="{9D8B030D-6E8A-4147-A177-3AD203B41FA5}">
                      <a16:colId xmlns:a16="http://schemas.microsoft.com/office/drawing/2014/main" val="2546088549"/>
                    </a:ext>
                  </a:extLst>
                </a:gridCol>
              </a:tblGrid>
              <a:tr h="513116">
                <a:tc gridSpan="6">
                  <a:txBody>
                    <a:bodyPr/>
                    <a:lstStyle/>
                    <a:p>
                      <a:pPr algn="ctr"/>
                      <a:r>
                        <a:rPr lang="tr-TR" sz="20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Eğitim-öğretim süreçlerinde etkin, verimli ve sürdürülebilir başarı sağlamak</a:t>
                      </a:r>
                      <a:endParaRPr lang="tr-TR" sz="2000" b="0" i="0" u="none" strike="noStrike" kern="1200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A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8222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Hedef 1.2:</a:t>
                      </a:r>
                      <a:r>
                        <a:rPr lang="tr-TR" sz="1600" b="1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tr-TR" sz="16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Programları ulusal ve uluslararası yeterlilikler çerçevesinde ve paydaş beklentilerini dikkate alarak güncellemek</a:t>
                      </a:r>
                      <a:endParaRPr lang="tr-TR" sz="1600" b="1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380">
                <a:tc rowSpan="2"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PERFORMANS</a:t>
                      </a:r>
                      <a:r>
                        <a:rPr lang="tr-TR" sz="1600" b="1" baseline="0" dirty="0">
                          <a:latin typeface="+mn-lt"/>
                          <a:cs typeface="Arial" pitchFamily="34" charset="0"/>
                        </a:rPr>
                        <a:t> GÖSTERGELERİ</a:t>
                      </a:r>
                      <a:endParaRPr lang="tr-TR" sz="16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KATEGORİ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>
                          <a:latin typeface="+mn-lt"/>
                          <a:cs typeface="Arial" pitchFamily="34" charset="0"/>
                        </a:rPr>
                        <a:t>2023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r-TR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r-TR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600" b="1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53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tr-TR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HEDEF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GERÇEKLEŞEN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YÜZDE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solidFill>
                            <a:schemeClr val="dk1"/>
                          </a:solidFill>
                          <a:latin typeface="+mn-lt"/>
                          <a:cs typeface="Arial" pitchFamily="34" charset="0"/>
                        </a:rPr>
                        <a:t>BAŞARI</a:t>
                      </a:r>
                      <a:r>
                        <a:rPr lang="tr-TR" sz="1600" b="1" baseline="0" dirty="0">
                          <a:solidFill>
                            <a:schemeClr val="dk1"/>
                          </a:solidFill>
                          <a:latin typeface="+mn-lt"/>
                          <a:cs typeface="Arial" pitchFamily="34" charset="0"/>
                        </a:rPr>
                        <a:t> DURUMU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r>
                        <a:rPr lang="tr-TR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PG 1 - Akredite Olan Program Sayısı</a:t>
                      </a:r>
                      <a:endParaRPr lang="tr-T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PG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16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16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16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16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marL="85725" marR="0" indent="0" algn="l" defTabSz="91435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5725" algn="l"/>
                        </a:tabLst>
                        <a:defRPr/>
                      </a:pPr>
                      <a:r>
                        <a:rPr lang="tr-TR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PG 2 - Paydaş Beklentileri Doğrultusunda   Güncellenen Program Sayısı</a:t>
                      </a:r>
                      <a:endParaRPr lang="tr-T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PG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16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16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16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16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03391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4"/>
          <p:cNvSpPr>
            <a:spLocks noGrp="1"/>
          </p:cNvSpPr>
          <p:nvPr>
            <p:ph type="title"/>
          </p:nvPr>
        </p:nvSpPr>
        <p:spPr>
          <a:xfrm>
            <a:off x="481209" y="178253"/>
            <a:ext cx="10084496" cy="665141"/>
          </a:xfrm>
        </p:spPr>
        <p:txBody>
          <a:bodyPr/>
          <a:lstStyle/>
          <a:p>
            <a:r>
              <a:rPr lang="tr-TR" dirty="0"/>
              <a:t>STRATEJİK AMAÇ 1</a:t>
            </a:r>
          </a:p>
        </p:txBody>
      </p:sp>
      <p:graphicFrame>
        <p:nvGraphicFramePr>
          <p:cNvPr id="2" name="4 Tablo">
            <a:extLst>
              <a:ext uri="{FF2B5EF4-FFF2-40B4-BE49-F238E27FC236}">
                <a16:creationId xmlns:a16="http://schemas.microsoft.com/office/drawing/2014/main" id="{B29D143B-96F4-C08E-A537-63EB623AE7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1745822"/>
              </p:ext>
            </p:extLst>
          </p:nvPr>
        </p:nvGraphicFramePr>
        <p:xfrm>
          <a:off x="277906" y="1060227"/>
          <a:ext cx="11713581" cy="530243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625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85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9939">
                  <a:extLst>
                    <a:ext uri="{9D8B030D-6E8A-4147-A177-3AD203B41FA5}">
                      <a16:colId xmlns:a16="http://schemas.microsoft.com/office/drawing/2014/main" val="3200204442"/>
                    </a:ext>
                  </a:extLst>
                </a:gridCol>
                <a:gridCol w="15017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95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98004">
                  <a:extLst>
                    <a:ext uri="{9D8B030D-6E8A-4147-A177-3AD203B41FA5}">
                      <a16:colId xmlns:a16="http://schemas.microsoft.com/office/drawing/2014/main" val="2546088549"/>
                    </a:ext>
                  </a:extLst>
                </a:gridCol>
              </a:tblGrid>
              <a:tr h="513116">
                <a:tc gridSpan="6">
                  <a:txBody>
                    <a:bodyPr/>
                    <a:lstStyle/>
                    <a:p>
                      <a:pPr algn="ctr"/>
                      <a:r>
                        <a:rPr lang="tr-TR" sz="20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Eğitim-öğretim süreçlerinde etkin, verimli ve sürdürülebilir başarı sağlamak</a:t>
                      </a:r>
                      <a:endParaRPr lang="tr-TR" sz="2000" b="0" i="0" u="none" strike="noStrike" kern="1200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A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8222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Hedef 1.3:</a:t>
                      </a:r>
                      <a:r>
                        <a:rPr lang="tr-TR" sz="1600" b="1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tr-TR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Bilgiyi beceri ile bütünleştiren bir üniversite olarak sektörün ihtiyaçları doğrultusunda +1 Uygulamalı Eğitim Modelini sürekli iyileştirmek</a:t>
                      </a:r>
                      <a:endParaRPr lang="tr-TR" sz="1600" b="0" i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380">
                <a:tc rowSpan="2"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PERFORMANS</a:t>
                      </a:r>
                      <a:r>
                        <a:rPr lang="tr-TR" sz="1600" b="1" baseline="0" dirty="0">
                          <a:latin typeface="+mn-lt"/>
                          <a:cs typeface="Arial" pitchFamily="34" charset="0"/>
                        </a:rPr>
                        <a:t> GÖSTERGELERİ</a:t>
                      </a:r>
                      <a:endParaRPr lang="tr-TR" sz="16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KATEGORİ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>
                          <a:latin typeface="+mn-lt"/>
                          <a:cs typeface="Arial" pitchFamily="34" charset="0"/>
                        </a:rPr>
                        <a:t>2023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r-TR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r-TR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600" b="1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53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tr-TR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HEDEF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GERÇEKLEŞEN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YÜZDE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solidFill>
                            <a:schemeClr val="dk1"/>
                          </a:solidFill>
                          <a:latin typeface="+mn-lt"/>
                          <a:cs typeface="Arial" pitchFamily="34" charset="0"/>
                        </a:rPr>
                        <a:t>BAŞARI</a:t>
                      </a:r>
                      <a:r>
                        <a:rPr lang="tr-TR" sz="1600" b="1" baseline="0" dirty="0">
                          <a:solidFill>
                            <a:schemeClr val="dk1"/>
                          </a:solidFill>
                          <a:latin typeface="+mn-lt"/>
                          <a:cs typeface="Arial" pitchFamily="34" charset="0"/>
                        </a:rPr>
                        <a:t> DURUMU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r>
                        <a:rPr lang="tr-TR" sz="15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PG 1 - Uygulamalı Eğitimde İşveren Memnuniyet Oranı</a:t>
                      </a:r>
                      <a:endParaRPr lang="tr-TR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TPG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90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86,43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96,03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Çok İyi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marL="85725" indent="0" algn="l" defTabSz="914400" rtl="0" eaLnBrk="1" fontAlgn="ctr" latinLnBrk="0" hangingPunct="1"/>
                      <a:r>
                        <a:rPr lang="tr-TR" sz="15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PG 2 - Uygulamalı Eğitimde Öğrenci Memnuniyet Oranı</a:t>
                      </a:r>
                      <a:endParaRPr lang="tr-TR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TPG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91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90,97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99,97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Çok İyi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marL="85725" marR="0" lvl="0" indent="0" algn="l" defTabSz="91435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5725" algn="l"/>
                        </a:tabLst>
                        <a:defRPr/>
                      </a:pPr>
                      <a:r>
                        <a:rPr lang="tr-TR" sz="15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PG 3 - +1 Uygulamalı Eğitim Modeli ile İstihdam Edilen Öğrenci Sayısı</a:t>
                      </a:r>
                      <a:endParaRPr lang="tr-TR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TPG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130,77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Aşırı Pozitif Sapma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7603420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marL="85725" marR="0" lvl="0" indent="0" algn="l" defTabSz="91435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5725" algn="l"/>
                        </a:tabLst>
                        <a:defRPr/>
                      </a:pPr>
                      <a:r>
                        <a:rPr lang="tr-TR" sz="15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PG 4 - +1 Uygulamalı Eğitim Modeli Kapsamında Yapılan İşbirliği Sayısı</a:t>
                      </a:r>
                      <a:endParaRPr lang="tr-TR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PG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178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228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128,09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Aşırı Pozitif Sapma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7012507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marL="85725" marR="0" lvl="0" indent="0" algn="l" defTabSz="91435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5725" algn="l"/>
                        </a:tabLst>
                        <a:defRPr/>
                      </a:pPr>
                      <a:r>
                        <a:rPr lang="tr-TR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PG 5 – İlk Ders Etkinlikleri ve Sektörle Buluşma Günleri Sayısı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PG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153,85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</a:rPr>
                        <a:t>Aşırı Pozitif Sapma</a:t>
                      </a:r>
                    </a:p>
                    <a:p>
                      <a:pPr algn="ctr"/>
                      <a:endParaRPr lang="tr-TR" sz="16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53710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44410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4"/>
          <p:cNvSpPr>
            <a:spLocks noGrp="1"/>
          </p:cNvSpPr>
          <p:nvPr>
            <p:ph type="title"/>
          </p:nvPr>
        </p:nvSpPr>
        <p:spPr>
          <a:xfrm>
            <a:off x="481209" y="178253"/>
            <a:ext cx="10084496" cy="665141"/>
          </a:xfrm>
        </p:spPr>
        <p:txBody>
          <a:bodyPr/>
          <a:lstStyle/>
          <a:p>
            <a:r>
              <a:rPr lang="tr-TR" dirty="0"/>
              <a:t>STRATEJİK AMAÇ 2</a:t>
            </a:r>
          </a:p>
        </p:txBody>
      </p:sp>
      <p:graphicFrame>
        <p:nvGraphicFramePr>
          <p:cNvPr id="3" name="4 Tablo">
            <a:extLst>
              <a:ext uri="{FF2B5EF4-FFF2-40B4-BE49-F238E27FC236}">
                <a16:creationId xmlns:a16="http://schemas.microsoft.com/office/drawing/2014/main" id="{DCE81BCA-D63C-55E0-DC7D-8C73547F11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729140"/>
              </p:ext>
            </p:extLst>
          </p:nvPr>
        </p:nvGraphicFramePr>
        <p:xfrm>
          <a:off x="340867" y="1280258"/>
          <a:ext cx="11510266" cy="495409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2993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2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2330">
                  <a:extLst>
                    <a:ext uri="{9D8B030D-6E8A-4147-A177-3AD203B41FA5}">
                      <a16:colId xmlns:a16="http://schemas.microsoft.com/office/drawing/2014/main" val="3200204442"/>
                    </a:ext>
                  </a:extLst>
                </a:gridCol>
                <a:gridCol w="1475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54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65060">
                  <a:extLst>
                    <a:ext uri="{9D8B030D-6E8A-4147-A177-3AD203B41FA5}">
                      <a16:colId xmlns:a16="http://schemas.microsoft.com/office/drawing/2014/main" val="2546088549"/>
                    </a:ext>
                  </a:extLst>
                </a:gridCol>
              </a:tblGrid>
              <a:tr h="513116">
                <a:tc gridSpan="6">
                  <a:txBody>
                    <a:bodyPr/>
                    <a:lstStyle/>
                    <a:p>
                      <a:pPr algn="ctr"/>
                      <a:r>
                        <a:rPr lang="tr-TR" sz="20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Bölgesel, ulusal ve uluslararası ihtiyaçlar doğrultusunda araştırmalar yapıp, teknoloji geliştirerek nitelikli ve ticarileşebilir Ar-</a:t>
                      </a:r>
                      <a:r>
                        <a:rPr lang="tr-TR" sz="2000" b="1" i="0" u="none" strike="noStrike" kern="1200" baseline="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Ge</a:t>
                      </a:r>
                      <a:r>
                        <a:rPr lang="tr-TR" sz="20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çalışmaları yapmak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A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8222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Hedef 2.1:</a:t>
                      </a:r>
                      <a:r>
                        <a:rPr lang="tr-TR" sz="1600" b="1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tr-TR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Paydaş ihtiyaçlarını dikkate alarak Ar-</a:t>
                      </a:r>
                      <a:r>
                        <a:rPr lang="tr-TR" sz="16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Ge</a:t>
                      </a:r>
                      <a:r>
                        <a:rPr lang="tr-TR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çalışmalarını arttırmak</a:t>
                      </a:r>
                      <a:endParaRPr lang="tr-TR" sz="1600" b="0" i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380">
                <a:tc rowSpan="2"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PERFORMANS</a:t>
                      </a:r>
                      <a:r>
                        <a:rPr lang="tr-TR" sz="1600" b="1" baseline="0" dirty="0">
                          <a:latin typeface="+mn-lt"/>
                          <a:cs typeface="Arial" pitchFamily="34" charset="0"/>
                        </a:rPr>
                        <a:t> GÖSTERGELERİ</a:t>
                      </a:r>
                      <a:endParaRPr lang="tr-TR" sz="16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KATEGORİ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>
                          <a:latin typeface="+mn-lt"/>
                          <a:cs typeface="Arial" pitchFamily="34" charset="0"/>
                        </a:rPr>
                        <a:t>2023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r-TR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r-TR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600" b="1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53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tr-TR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HEDEF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GERÇEKLEŞEN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YÜZDE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solidFill>
                            <a:schemeClr val="dk1"/>
                          </a:solidFill>
                          <a:latin typeface="+mn-lt"/>
                          <a:cs typeface="Arial" pitchFamily="34" charset="0"/>
                        </a:rPr>
                        <a:t>BAŞARI</a:t>
                      </a:r>
                      <a:r>
                        <a:rPr lang="tr-TR" sz="1600" b="1" baseline="0" dirty="0">
                          <a:solidFill>
                            <a:schemeClr val="dk1"/>
                          </a:solidFill>
                          <a:latin typeface="+mn-lt"/>
                          <a:cs typeface="Arial" pitchFamily="34" charset="0"/>
                        </a:rPr>
                        <a:t> DURUMU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5894">
                <a:tc>
                  <a:txBody>
                    <a:bodyPr/>
                    <a:lstStyle/>
                    <a:p>
                      <a:pPr marL="0" indent="0"/>
                      <a:r>
                        <a:rPr lang="tr-TR" sz="15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PG 1 - Patent, Faydalı Model ve Endüstriyel Tasarım Başvuru Sayısı</a:t>
                      </a:r>
                      <a:endParaRPr lang="tr-TR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PG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Çok İyi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9052">
                <a:tc>
                  <a:txBody>
                    <a:bodyPr/>
                    <a:lstStyle/>
                    <a:p>
                      <a:pPr marL="85725" indent="0" algn="l" defTabSz="914400" rtl="0" eaLnBrk="1" fontAlgn="ctr" latinLnBrk="0" hangingPunct="1"/>
                      <a:r>
                        <a:rPr lang="tr-TR" sz="15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PG 2 - Sonuçlanan Patent, Faydalı Model ve Endüstriyel Tasarım Sayısı</a:t>
                      </a:r>
                      <a:endParaRPr lang="tr-TR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PG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Çok Kötü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marL="85725" indent="0" algn="l" defTabSz="914400" rtl="0" eaLnBrk="1" fontAlgn="ctr" latinLnBrk="0" hangingPunct="1">
                        <a:tabLst>
                          <a:tab pos="85725" algn="l"/>
                        </a:tabLst>
                      </a:pPr>
                      <a:r>
                        <a:rPr lang="tr-TR" sz="15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PG 3 - SCI, SCI-</a:t>
                      </a:r>
                      <a:r>
                        <a:rPr lang="tr-TR" sz="15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Expanded</a:t>
                      </a:r>
                      <a:r>
                        <a:rPr lang="tr-TR" sz="15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SSCI ve AHCI tarafından taranan dergilerde yayımlanan makale sayısı</a:t>
                      </a:r>
                      <a:endParaRPr lang="tr-TR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TPG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450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Aşırı Pozitif Sapma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1270812"/>
                  </a:ext>
                </a:extLst>
              </a:tr>
              <a:tr h="237004">
                <a:tc>
                  <a:txBody>
                    <a:bodyPr/>
                    <a:lstStyle/>
                    <a:p>
                      <a:pPr marL="85725" indent="0" algn="l" defTabSz="914400" rtl="0" eaLnBrk="1" fontAlgn="ctr" latinLnBrk="0" hangingPunct="1"/>
                      <a:r>
                        <a:rPr lang="tr-TR" sz="15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PG 4 - SCI, SCI-</a:t>
                      </a:r>
                      <a:r>
                        <a:rPr lang="tr-TR" sz="15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expanded</a:t>
                      </a:r>
                      <a:r>
                        <a:rPr lang="tr-TR" sz="15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SSCI ve AHCI dışındaki indeksler tarafından taranan dergilerde yayımlanan makale sayısı</a:t>
                      </a:r>
                      <a:endParaRPr lang="tr-TR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PG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300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</a:rPr>
                        <a:t>Aşırı Pozitif Sapma</a:t>
                      </a:r>
                    </a:p>
                    <a:p>
                      <a:pPr algn="ctr"/>
                      <a:endParaRPr lang="tr-TR" sz="16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082600"/>
                  </a:ext>
                </a:extLst>
              </a:tr>
              <a:tr h="444985">
                <a:tc>
                  <a:txBody>
                    <a:bodyPr/>
                    <a:lstStyle/>
                    <a:p>
                      <a:pPr marL="85725" indent="0" algn="l" defTabSz="914400" rtl="0" eaLnBrk="1" fontAlgn="ctr" latinLnBrk="0" hangingPunct="1"/>
                      <a:r>
                        <a:rPr lang="tr-TR" sz="15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PG 5 - Ar-Ge Kapsamında Paydaşlarla Yapılan İşbirliği Sayısı </a:t>
                      </a:r>
                      <a:endParaRPr lang="tr-TR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TPG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16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16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16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16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41664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77191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4"/>
          <p:cNvSpPr>
            <a:spLocks noGrp="1"/>
          </p:cNvSpPr>
          <p:nvPr>
            <p:ph type="title"/>
          </p:nvPr>
        </p:nvSpPr>
        <p:spPr>
          <a:xfrm>
            <a:off x="481209" y="178253"/>
            <a:ext cx="10084496" cy="665141"/>
          </a:xfrm>
        </p:spPr>
        <p:txBody>
          <a:bodyPr/>
          <a:lstStyle/>
          <a:p>
            <a:r>
              <a:rPr lang="tr-TR" dirty="0"/>
              <a:t>STRATEJİK AMAÇ 2 (Devam)</a:t>
            </a:r>
          </a:p>
        </p:txBody>
      </p:sp>
      <p:graphicFrame>
        <p:nvGraphicFramePr>
          <p:cNvPr id="3" name="4 Tablo">
            <a:extLst>
              <a:ext uri="{FF2B5EF4-FFF2-40B4-BE49-F238E27FC236}">
                <a16:creationId xmlns:a16="http://schemas.microsoft.com/office/drawing/2014/main" id="{DCE81BCA-D63C-55E0-DC7D-8C73547F11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3148120"/>
              </p:ext>
            </p:extLst>
          </p:nvPr>
        </p:nvGraphicFramePr>
        <p:xfrm>
          <a:off x="332110" y="1271208"/>
          <a:ext cx="11510266" cy="397492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2993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2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2330">
                  <a:extLst>
                    <a:ext uri="{9D8B030D-6E8A-4147-A177-3AD203B41FA5}">
                      <a16:colId xmlns:a16="http://schemas.microsoft.com/office/drawing/2014/main" val="3200204442"/>
                    </a:ext>
                  </a:extLst>
                </a:gridCol>
                <a:gridCol w="1475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54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65060">
                  <a:extLst>
                    <a:ext uri="{9D8B030D-6E8A-4147-A177-3AD203B41FA5}">
                      <a16:colId xmlns:a16="http://schemas.microsoft.com/office/drawing/2014/main" val="2546088549"/>
                    </a:ext>
                  </a:extLst>
                </a:gridCol>
              </a:tblGrid>
              <a:tr h="513116">
                <a:tc gridSpan="6">
                  <a:txBody>
                    <a:bodyPr/>
                    <a:lstStyle/>
                    <a:p>
                      <a:pPr algn="ctr"/>
                      <a:r>
                        <a:rPr lang="tr-TR" sz="20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Bölgesel, ulusal ve uluslararası ihtiyaçlar doğrultusunda araştırmalar yapıp, teknoloji geliştirerek nitelikli ve ticarileşebilir Ar-</a:t>
                      </a:r>
                      <a:r>
                        <a:rPr lang="tr-TR" sz="2000" b="1" i="0" u="none" strike="noStrike" kern="1200" baseline="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Ge</a:t>
                      </a:r>
                      <a:r>
                        <a:rPr lang="tr-TR" sz="20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çalışmaları yapmak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A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8222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Hedef 2.1:</a:t>
                      </a:r>
                      <a:r>
                        <a:rPr lang="tr-TR" sz="1600" b="1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tr-TR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Paydaş ihtiyaçlarını dikkate alarak Ar-</a:t>
                      </a:r>
                      <a:r>
                        <a:rPr lang="tr-TR" sz="16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Ge</a:t>
                      </a:r>
                      <a:r>
                        <a:rPr lang="tr-TR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çalışmalarını arttırmak</a:t>
                      </a:r>
                      <a:endParaRPr lang="tr-TR" sz="1600" b="0" i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380">
                <a:tc rowSpan="2"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PERFORMANS</a:t>
                      </a:r>
                      <a:r>
                        <a:rPr lang="tr-TR" sz="1600" b="1" baseline="0" dirty="0">
                          <a:latin typeface="+mn-lt"/>
                          <a:cs typeface="Arial" pitchFamily="34" charset="0"/>
                        </a:rPr>
                        <a:t> GÖSTERGELERİ</a:t>
                      </a:r>
                      <a:endParaRPr lang="tr-TR" sz="16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KATEGORİ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>
                          <a:latin typeface="+mn-lt"/>
                          <a:cs typeface="Arial" pitchFamily="34" charset="0"/>
                        </a:rPr>
                        <a:t>2023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r-TR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r-TR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600" b="1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53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tr-TR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HEDEF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GERÇEKLEŞEN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YÜZDE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solidFill>
                            <a:schemeClr val="dk1"/>
                          </a:solidFill>
                          <a:latin typeface="+mn-lt"/>
                          <a:cs typeface="Arial" pitchFamily="34" charset="0"/>
                        </a:rPr>
                        <a:t>BAŞARI</a:t>
                      </a:r>
                      <a:r>
                        <a:rPr lang="tr-TR" sz="1600" b="1" baseline="0" dirty="0">
                          <a:solidFill>
                            <a:schemeClr val="dk1"/>
                          </a:solidFill>
                          <a:latin typeface="+mn-lt"/>
                          <a:cs typeface="Arial" pitchFamily="34" charset="0"/>
                        </a:rPr>
                        <a:t> DURUMU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5894">
                <a:tc>
                  <a:txBody>
                    <a:bodyPr/>
                    <a:lstStyle/>
                    <a:p>
                      <a:pPr marL="0" indent="0"/>
                      <a:r>
                        <a:rPr lang="tr-TR" sz="15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PG 6 - Q1 Yayın Sayısı </a:t>
                      </a:r>
                      <a:endParaRPr lang="tr-TR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PG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---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---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9052">
                <a:tc>
                  <a:txBody>
                    <a:bodyPr/>
                    <a:lstStyle/>
                    <a:p>
                      <a:pPr marL="85725" indent="0" algn="l" defTabSz="914400" rtl="0" eaLnBrk="1" fontAlgn="ctr" latinLnBrk="0" hangingPunct="1"/>
                      <a:r>
                        <a:rPr lang="tr-TR" sz="15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PG 7 - Kabul edilen dış kaynaklı araştırma projesi sayısı</a:t>
                      </a:r>
                      <a:endParaRPr lang="tr-TR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TPG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200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Aşırı Pozitif Sapma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marL="85725" indent="0" algn="l" defTabSz="914400" rtl="0" eaLnBrk="1" fontAlgn="ctr" latinLnBrk="0" hangingPunct="1">
                        <a:tabLst>
                          <a:tab pos="85725" algn="l"/>
                        </a:tabLst>
                      </a:pPr>
                      <a:r>
                        <a:rPr lang="tr-TR" sz="15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PG 8 - BAP kapsamında desteklenen araştırma projeleri sayısı</a:t>
                      </a:r>
                      <a:endParaRPr lang="tr-TR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TPG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Çok İyi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1270812"/>
                  </a:ext>
                </a:extLst>
              </a:tr>
              <a:tr h="237004">
                <a:tc>
                  <a:txBody>
                    <a:bodyPr/>
                    <a:lstStyle/>
                    <a:p>
                      <a:pPr marL="85725" indent="0" algn="l" defTabSz="914400" rtl="0" eaLnBrk="1" fontAlgn="ctr" latinLnBrk="0" hangingPunct="1"/>
                      <a:r>
                        <a:rPr lang="tr-TR" sz="15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PG 9 - Üniversite öğrencileri destekleme projesi sayısı</a:t>
                      </a:r>
                      <a:endParaRPr lang="tr-TR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PG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Çok İyi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0826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80418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4"/>
          <p:cNvSpPr>
            <a:spLocks noGrp="1"/>
          </p:cNvSpPr>
          <p:nvPr>
            <p:ph type="title"/>
          </p:nvPr>
        </p:nvSpPr>
        <p:spPr>
          <a:xfrm>
            <a:off x="481209" y="178253"/>
            <a:ext cx="10084496" cy="665141"/>
          </a:xfrm>
        </p:spPr>
        <p:txBody>
          <a:bodyPr/>
          <a:lstStyle/>
          <a:p>
            <a:r>
              <a:rPr lang="tr-TR" dirty="0"/>
              <a:t>STRATEJİK AMAÇ 2</a:t>
            </a:r>
          </a:p>
        </p:txBody>
      </p:sp>
      <p:graphicFrame>
        <p:nvGraphicFramePr>
          <p:cNvPr id="2" name="4 Tablo">
            <a:extLst>
              <a:ext uri="{FF2B5EF4-FFF2-40B4-BE49-F238E27FC236}">
                <a16:creationId xmlns:a16="http://schemas.microsoft.com/office/drawing/2014/main" id="{6DBFD7ED-26E4-4076-0EBF-F406C3B1CC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2298379"/>
              </p:ext>
            </p:extLst>
          </p:nvPr>
        </p:nvGraphicFramePr>
        <p:xfrm>
          <a:off x="601052" y="1268117"/>
          <a:ext cx="10989896" cy="343835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2252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55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5713">
                  <a:extLst>
                    <a:ext uri="{9D8B030D-6E8A-4147-A177-3AD203B41FA5}">
                      <a16:colId xmlns:a16="http://schemas.microsoft.com/office/drawing/2014/main" val="3200204442"/>
                    </a:ext>
                  </a:extLst>
                </a:gridCol>
                <a:gridCol w="14089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37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80742">
                  <a:extLst>
                    <a:ext uri="{9D8B030D-6E8A-4147-A177-3AD203B41FA5}">
                      <a16:colId xmlns:a16="http://schemas.microsoft.com/office/drawing/2014/main" val="2546088549"/>
                    </a:ext>
                  </a:extLst>
                </a:gridCol>
              </a:tblGrid>
              <a:tr h="513116">
                <a:tc gridSpan="6">
                  <a:txBody>
                    <a:bodyPr/>
                    <a:lstStyle/>
                    <a:p>
                      <a:pPr algn="ctr"/>
                      <a:r>
                        <a:rPr lang="tr-TR" sz="20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Bölgesel, ulusal ve uluslararası ihtiyaçlar doğrultusunda araştırmalar yapıp, teknoloji geliştirerek nitelikli ve ticarileşebilir Ar-</a:t>
                      </a:r>
                      <a:r>
                        <a:rPr lang="tr-TR" sz="2000" b="1" i="0" u="none" strike="noStrike" kern="1200" baseline="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Ge</a:t>
                      </a:r>
                      <a:r>
                        <a:rPr lang="tr-TR" sz="20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çalışmaları yapmak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A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8222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Hedef 2.2: </a:t>
                      </a:r>
                      <a:r>
                        <a:rPr lang="tr-TR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Ar-</a:t>
                      </a:r>
                      <a:r>
                        <a:rPr lang="tr-TR" sz="1600" b="0" dirty="0" err="1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Ge</a:t>
                      </a:r>
                      <a:r>
                        <a:rPr lang="tr-TR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çalışmalarına yönelik üniversite laboratuvar alt yapısını kurmak ve güçlendirmek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380">
                <a:tc rowSpan="2"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PERFORMANS</a:t>
                      </a:r>
                      <a:r>
                        <a:rPr lang="tr-TR" sz="1600" b="1" baseline="0" dirty="0">
                          <a:latin typeface="+mn-lt"/>
                          <a:cs typeface="Arial" pitchFamily="34" charset="0"/>
                        </a:rPr>
                        <a:t> GÖSTERGELERİ</a:t>
                      </a:r>
                      <a:endParaRPr lang="tr-TR" sz="16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KATEGORİ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>
                          <a:latin typeface="+mn-lt"/>
                          <a:cs typeface="Arial" pitchFamily="34" charset="0"/>
                        </a:rPr>
                        <a:t>2023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r-TR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r-TR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600" b="1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53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tr-TR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HEDEF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GERÇEKLEŞEN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YÜZDE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solidFill>
                            <a:schemeClr val="dk1"/>
                          </a:solidFill>
                          <a:latin typeface="+mn-lt"/>
                          <a:cs typeface="Arial" pitchFamily="34" charset="0"/>
                        </a:rPr>
                        <a:t>BAŞARI</a:t>
                      </a:r>
                      <a:r>
                        <a:rPr lang="tr-TR" sz="1600" b="1" baseline="0" dirty="0">
                          <a:solidFill>
                            <a:schemeClr val="dk1"/>
                          </a:solidFill>
                          <a:latin typeface="+mn-lt"/>
                          <a:cs typeface="Arial" pitchFamily="34" charset="0"/>
                        </a:rPr>
                        <a:t> DURUMU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marL="0" indent="0"/>
                      <a:r>
                        <a:rPr lang="tr-TR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PG 1 - Akredite Olan Laboratuvar Sayısı</a:t>
                      </a:r>
                      <a:endParaRPr lang="tr-T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PG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16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16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16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16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marL="85725" indent="0" algn="l" defTabSz="914400" rtl="0" eaLnBrk="1" fontAlgn="ctr" latinLnBrk="0" hangingPunct="1"/>
                      <a:r>
                        <a:rPr lang="tr-TR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PG 2 - Akredite Olan Laboratuvarlarda Paydaşlara Sunulan Hizmet Sayısı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PG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16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16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16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16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01586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4 Tablo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6757059"/>
              </p:ext>
            </p:extLst>
          </p:nvPr>
        </p:nvGraphicFramePr>
        <p:xfrm>
          <a:off x="601052" y="1473454"/>
          <a:ext cx="10989895" cy="243107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2282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25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495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6555">
                  <a:extLst>
                    <a:ext uri="{9D8B030D-6E8A-4147-A177-3AD203B41FA5}">
                      <a16:colId xmlns:a16="http://schemas.microsoft.com/office/drawing/2014/main" val="2546088549"/>
                    </a:ext>
                  </a:extLst>
                </a:gridCol>
              </a:tblGrid>
              <a:tr h="513116">
                <a:tc gridSpan="5">
                  <a:txBody>
                    <a:bodyPr/>
                    <a:lstStyle/>
                    <a:p>
                      <a:pPr algn="ctr"/>
                      <a:r>
                        <a:rPr lang="tr-TR" sz="18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Topluma değer katan ve değer üreten toplumsal sorunların çözüm merkezi olmak</a:t>
                      </a:r>
                      <a:endParaRPr lang="tr-TR" sz="1800" b="0" i="0" u="none" strike="noStrike" kern="1200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A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8222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Hedef 3.1: </a:t>
                      </a:r>
                      <a:r>
                        <a:rPr lang="tr-TR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Kurumsal olarak düzenlenen Yaşam Boyu Öğrenim faaliyetlerini ve toplumsal faaliyet sayısını arttırmak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380">
                <a:tc rowSpan="2">
                  <a:txBody>
                    <a:bodyPr/>
                    <a:lstStyle/>
                    <a:p>
                      <a:pPr algn="ctr"/>
                      <a:r>
                        <a:rPr lang="tr-TR" sz="1500" b="1" dirty="0">
                          <a:latin typeface="+mn-lt"/>
                          <a:cs typeface="Arial" pitchFamily="34" charset="0"/>
                        </a:rPr>
                        <a:t>PERFORMANS</a:t>
                      </a:r>
                      <a:r>
                        <a:rPr lang="tr-TR" sz="1500" b="1" baseline="0" dirty="0">
                          <a:latin typeface="+mn-lt"/>
                          <a:cs typeface="Arial" pitchFamily="34" charset="0"/>
                        </a:rPr>
                        <a:t> GÖSTERGELERİ</a:t>
                      </a:r>
                      <a:endParaRPr lang="tr-TR" sz="15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2021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r-TR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r-TR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2022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53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HEDEF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GERÇEKLEŞEN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GERÇEKLEŞME ORANI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HEDEF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indent="0"/>
                      <a:r>
                        <a:rPr lang="tr-TR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PG 1 - Yaşam Boyu Öğrenim Kapsamında Topluma Yönelik Verilen Eğitim ve Sertifika Programları Sayısı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16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16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16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16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Unvan 4"/>
          <p:cNvSpPr>
            <a:spLocks noGrp="1"/>
          </p:cNvSpPr>
          <p:nvPr>
            <p:ph type="title"/>
          </p:nvPr>
        </p:nvSpPr>
        <p:spPr>
          <a:xfrm>
            <a:off x="481209" y="178253"/>
            <a:ext cx="10084496" cy="665141"/>
          </a:xfrm>
        </p:spPr>
        <p:txBody>
          <a:bodyPr/>
          <a:lstStyle/>
          <a:p>
            <a:r>
              <a:rPr lang="tr-TR" dirty="0"/>
              <a:t>STRATEJİK AMAÇ 3</a:t>
            </a:r>
          </a:p>
        </p:txBody>
      </p:sp>
      <p:graphicFrame>
        <p:nvGraphicFramePr>
          <p:cNvPr id="2" name="4 Tablo">
            <a:extLst>
              <a:ext uri="{FF2B5EF4-FFF2-40B4-BE49-F238E27FC236}">
                <a16:creationId xmlns:a16="http://schemas.microsoft.com/office/drawing/2014/main" id="{4107DF84-07EE-3454-F783-46D931748C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0235477"/>
              </p:ext>
            </p:extLst>
          </p:nvPr>
        </p:nvGraphicFramePr>
        <p:xfrm>
          <a:off x="481013" y="1300434"/>
          <a:ext cx="11109934" cy="325043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271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72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8773">
                  <a:extLst>
                    <a:ext uri="{9D8B030D-6E8A-4147-A177-3AD203B41FA5}">
                      <a16:colId xmlns:a16="http://schemas.microsoft.com/office/drawing/2014/main" val="3200204442"/>
                    </a:ext>
                  </a:extLst>
                </a:gridCol>
                <a:gridCol w="14243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79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00192">
                  <a:extLst>
                    <a:ext uri="{9D8B030D-6E8A-4147-A177-3AD203B41FA5}">
                      <a16:colId xmlns:a16="http://schemas.microsoft.com/office/drawing/2014/main" val="2546088549"/>
                    </a:ext>
                  </a:extLst>
                </a:gridCol>
              </a:tblGrid>
              <a:tr h="513116">
                <a:tc gridSpan="6">
                  <a:txBody>
                    <a:bodyPr/>
                    <a:lstStyle/>
                    <a:p>
                      <a:pPr algn="ctr"/>
                      <a:r>
                        <a:rPr lang="tr-TR" sz="20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Topluma değer katan ve değer üreten toplumsal sorunların çözüm merkezi olmak</a:t>
                      </a:r>
                      <a:endParaRPr lang="tr-TR" sz="2000" b="0" i="0" u="none" strike="noStrike" kern="1200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A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8222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Hedef 3.1: </a:t>
                      </a:r>
                      <a:r>
                        <a:rPr lang="tr-TR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Kurumsal olarak düzenlenen Yaşam Boyu Öğrenim faaliyetlerini ve toplumsal faaliyet sayısını arttırmak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380">
                <a:tc rowSpan="2"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PERFORMANS</a:t>
                      </a:r>
                      <a:r>
                        <a:rPr lang="tr-TR" sz="1600" b="1" baseline="0" dirty="0">
                          <a:latin typeface="+mn-lt"/>
                          <a:cs typeface="Arial" pitchFamily="34" charset="0"/>
                        </a:rPr>
                        <a:t> GÖSTERGELERİ</a:t>
                      </a:r>
                      <a:endParaRPr lang="tr-TR" sz="16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KATEGORİ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>
                          <a:latin typeface="+mn-lt"/>
                          <a:cs typeface="Arial" pitchFamily="34" charset="0"/>
                        </a:rPr>
                        <a:t>2023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r-TR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r-TR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600" b="1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53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tr-TR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HEDEF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GERÇEKLEŞEN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YÜZDE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solidFill>
                            <a:schemeClr val="dk1"/>
                          </a:solidFill>
                          <a:latin typeface="+mn-lt"/>
                          <a:cs typeface="Arial" pitchFamily="34" charset="0"/>
                        </a:rPr>
                        <a:t>BAŞARI</a:t>
                      </a:r>
                      <a:r>
                        <a:rPr lang="tr-TR" sz="1600" b="1" baseline="0" dirty="0">
                          <a:solidFill>
                            <a:schemeClr val="dk1"/>
                          </a:solidFill>
                          <a:latin typeface="+mn-lt"/>
                          <a:cs typeface="Arial" pitchFamily="34" charset="0"/>
                        </a:rPr>
                        <a:t> DURUMU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marL="0" indent="0"/>
                      <a:r>
                        <a:rPr lang="tr-TR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PG 1 - Yaşam Boyu Öğrenim Kapsamında Topluma Yönelik Verilen Eğitim Programları Sayısı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TPG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Çok İyi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marL="0" indent="0"/>
                      <a:r>
                        <a:rPr lang="tr-TR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PG 2 - Yaşam Boyu Öğrenim Kapsamında Topluma Yönelik Verilen Sertifika Programları Sayısı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PG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Çok Kötü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52111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53610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4"/>
          <p:cNvSpPr>
            <a:spLocks noGrp="1"/>
          </p:cNvSpPr>
          <p:nvPr>
            <p:ph type="title"/>
          </p:nvPr>
        </p:nvSpPr>
        <p:spPr>
          <a:xfrm>
            <a:off x="481209" y="178253"/>
            <a:ext cx="10084496" cy="665141"/>
          </a:xfrm>
        </p:spPr>
        <p:txBody>
          <a:bodyPr/>
          <a:lstStyle/>
          <a:p>
            <a:r>
              <a:rPr lang="tr-TR" dirty="0"/>
              <a:t>STRATEJİK AMAÇ 3</a:t>
            </a:r>
          </a:p>
        </p:txBody>
      </p:sp>
      <p:graphicFrame>
        <p:nvGraphicFramePr>
          <p:cNvPr id="2" name="4 Tablo">
            <a:extLst>
              <a:ext uri="{FF2B5EF4-FFF2-40B4-BE49-F238E27FC236}">
                <a16:creationId xmlns:a16="http://schemas.microsoft.com/office/drawing/2014/main" id="{850A8CCA-B249-9C03-F7E9-95DB65EFB1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8402350"/>
              </p:ext>
            </p:extLst>
          </p:nvPr>
        </p:nvGraphicFramePr>
        <p:xfrm>
          <a:off x="481013" y="1169499"/>
          <a:ext cx="11109934" cy="503351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271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72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8773">
                  <a:extLst>
                    <a:ext uri="{9D8B030D-6E8A-4147-A177-3AD203B41FA5}">
                      <a16:colId xmlns:a16="http://schemas.microsoft.com/office/drawing/2014/main" val="3200204442"/>
                    </a:ext>
                  </a:extLst>
                </a:gridCol>
                <a:gridCol w="14243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79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00192">
                  <a:extLst>
                    <a:ext uri="{9D8B030D-6E8A-4147-A177-3AD203B41FA5}">
                      <a16:colId xmlns:a16="http://schemas.microsoft.com/office/drawing/2014/main" val="2546088549"/>
                    </a:ext>
                  </a:extLst>
                </a:gridCol>
              </a:tblGrid>
              <a:tr h="513116">
                <a:tc gridSpan="6">
                  <a:txBody>
                    <a:bodyPr/>
                    <a:lstStyle/>
                    <a:p>
                      <a:pPr algn="ctr"/>
                      <a:r>
                        <a:rPr lang="tr-TR" sz="20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Topluma değer katan ve değer üreten toplumsal sorunların çözüm merkezi olmak</a:t>
                      </a:r>
                      <a:endParaRPr lang="tr-TR" sz="2000" b="0" i="0" u="none" strike="noStrike" kern="1200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A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8222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Hedef 3.2: </a:t>
                      </a:r>
                      <a:r>
                        <a:rPr lang="tr-TR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Toplumsal fayda temelli etkinlik ve projeler geliştirmek</a:t>
                      </a:r>
                      <a:endParaRPr lang="tr-TR" sz="16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380">
                <a:tc rowSpan="2"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PERFORMANS</a:t>
                      </a:r>
                      <a:r>
                        <a:rPr lang="tr-TR" sz="1600" b="1" baseline="0" dirty="0">
                          <a:latin typeface="+mn-lt"/>
                          <a:cs typeface="Arial" pitchFamily="34" charset="0"/>
                        </a:rPr>
                        <a:t> GÖSTERGELERİ</a:t>
                      </a:r>
                      <a:endParaRPr lang="tr-TR" sz="16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KATEGORİ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>
                          <a:latin typeface="+mn-lt"/>
                          <a:cs typeface="Arial" pitchFamily="34" charset="0"/>
                        </a:rPr>
                        <a:t>2023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r-TR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r-TR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600" b="1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53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tr-TR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HEDEF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GERÇEKLEŞEN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YÜZDE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solidFill>
                            <a:schemeClr val="dk1"/>
                          </a:solidFill>
                          <a:latin typeface="+mn-lt"/>
                          <a:cs typeface="Arial" pitchFamily="34" charset="0"/>
                        </a:rPr>
                        <a:t>BAŞARI</a:t>
                      </a:r>
                      <a:r>
                        <a:rPr lang="tr-TR" sz="1600" b="1" baseline="0" dirty="0">
                          <a:solidFill>
                            <a:schemeClr val="dk1"/>
                          </a:solidFill>
                          <a:latin typeface="+mn-lt"/>
                          <a:cs typeface="Arial" pitchFamily="34" charset="0"/>
                        </a:rPr>
                        <a:t> DURUMU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marL="0" indent="0"/>
                      <a:r>
                        <a:rPr lang="tr-TR" sz="15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PG 1 - Toplumsal Sorunların Çözülmesine Yönelik Proje ve Faaliyet Sayısı (Sosyal sorumluluk projeleri, STK’lar ile yapılan projeler, konferans, seminer, panel, sergi, defile, gösteri vb. faaliyet sayısı)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PG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123,08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Aşırı Pozitif Sağma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marL="0" indent="0"/>
                      <a:r>
                        <a:rPr lang="tr-TR" sz="15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PG 2 - Sosyal, kültürel ve sportif faaliyet sayısı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PG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250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Aşırı Pozitif Sapma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4784457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marL="0" indent="0"/>
                      <a:r>
                        <a:rPr lang="tr-TR" sz="15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PG 3 - Dezavantajlı gruplara yönelik sosyal entegrasyon ve kapsayıcılığa ilişkin yapılan faaliyet sayısı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PG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Çok İyi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3538738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marL="0" indent="0"/>
                      <a:r>
                        <a:rPr lang="tr-TR" sz="15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PG 4 - Mezunlara yönelik gerçekleştirilen faaliyet sayısı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PG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Çok Kötü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90014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70661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4"/>
          <p:cNvSpPr>
            <a:spLocks noGrp="1"/>
          </p:cNvSpPr>
          <p:nvPr>
            <p:ph type="title"/>
          </p:nvPr>
        </p:nvSpPr>
        <p:spPr>
          <a:xfrm>
            <a:off x="481209" y="178253"/>
            <a:ext cx="10084496" cy="665141"/>
          </a:xfrm>
        </p:spPr>
        <p:txBody>
          <a:bodyPr/>
          <a:lstStyle/>
          <a:p>
            <a:r>
              <a:rPr lang="tr-TR" dirty="0"/>
              <a:t>STRATEJİK AMAÇ 4</a:t>
            </a:r>
          </a:p>
        </p:txBody>
      </p:sp>
      <p:graphicFrame>
        <p:nvGraphicFramePr>
          <p:cNvPr id="2" name="4 Tablo">
            <a:extLst>
              <a:ext uri="{FF2B5EF4-FFF2-40B4-BE49-F238E27FC236}">
                <a16:creationId xmlns:a16="http://schemas.microsoft.com/office/drawing/2014/main" id="{CE094143-BEC1-BE6A-D963-E1D819D461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6788328"/>
              </p:ext>
            </p:extLst>
          </p:nvPr>
        </p:nvGraphicFramePr>
        <p:xfrm>
          <a:off x="601052" y="1301928"/>
          <a:ext cx="10989896" cy="461843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2252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55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5713">
                  <a:extLst>
                    <a:ext uri="{9D8B030D-6E8A-4147-A177-3AD203B41FA5}">
                      <a16:colId xmlns:a16="http://schemas.microsoft.com/office/drawing/2014/main" val="3200204442"/>
                    </a:ext>
                  </a:extLst>
                </a:gridCol>
                <a:gridCol w="14089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37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80742">
                  <a:extLst>
                    <a:ext uri="{9D8B030D-6E8A-4147-A177-3AD203B41FA5}">
                      <a16:colId xmlns:a16="http://schemas.microsoft.com/office/drawing/2014/main" val="2546088549"/>
                    </a:ext>
                  </a:extLst>
                </a:gridCol>
              </a:tblGrid>
              <a:tr h="513116">
                <a:tc gridSpan="6">
                  <a:txBody>
                    <a:bodyPr/>
                    <a:lstStyle/>
                    <a:p>
                      <a:pPr algn="ctr"/>
                      <a:r>
                        <a:rPr lang="tr-TR" sz="20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İdari destek süreçlerinin etkinliğini ve verimliliğini arttırmak</a:t>
                      </a:r>
                      <a:endParaRPr lang="tr-TR" sz="2000" b="1" i="0" u="none" strike="noStrike" kern="1200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A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8222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Hedef 4.1: </a:t>
                      </a:r>
                      <a:r>
                        <a:rPr lang="tr-TR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İdari destek süreçlerinde operasyonel çevikliği arttırarak hizmet kalitesini sürekli iyileştirmek</a:t>
                      </a:r>
                      <a:endParaRPr lang="tr-TR" sz="16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380">
                <a:tc rowSpan="2"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PERFORMANS</a:t>
                      </a:r>
                      <a:r>
                        <a:rPr lang="tr-TR" sz="1600" b="1" baseline="0" dirty="0">
                          <a:latin typeface="+mn-lt"/>
                          <a:cs typeface="Arial" pitchFamily="34" charset="0"/>
                        </a:rPr>
                        <a:t> GÖSTERGELERİ</a:t>
                      </a:r>
                      <a:endParaRPr lang="tr-TR" sz="16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KATEGORİ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>
                          <a:latin typeface="+mn-lt"/>
                          <a:cs typeface="Arial" pitchFamily="34" charset="0"/>
                        </a:rPr>
                        <a:t>2023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r-TR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r-TR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600" b="1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53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tr-TR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HEDEF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GERÇEKLEŞEN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YÜZDE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solidFill>
                            <a:schemeClr val="dk1"/>
                          </a:solidFill>
                          <a:latin typeface="+mn-lt"/>
                          <a:cs typeface="Arial" pitchFamily="34" charset="0"/>
                        </a:rPr>
                        <a:t>BAŞARI</a:t>
                      </a:r>
                      <a:r>
                        <a:rPr lang="tr-TR" sz="1600" b="1" baseline="0" dirty="0">
                          <a:solidFill>
                            <a:schemeClr val="dk1"/>
                          </a:solidFill>
                          <a:latin typeface="+mn-lt"/>
                          <a:cs typeface="Arial" pitchFamily="34" charset="0"/>
                        </a:rPr>
                        <a:t> DURUMU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marL="0" indent="0"/>
                      <a:r>
                        <a:rPr lang="tr-TR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PG 1 - İdari Hizmetlerin Karşılanma Oranı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PG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125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Aşırı Pozitif Sapma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marL="85725" indent="0" algn="l" defTabSz="914400" rtl="0" eaLnBrk="1" fontAlgn="ctr" latinLnBrk="0" hangingPunct="1"/>
                      <a:r>
                        <a:rPr lang="tr-TR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PG 2 - İdari Hizmetlere Duyulan Memnuniyet Oranı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TPG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68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67,73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99,60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Çok İyi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8608070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marL="85725" indent="0" algn="l" defTabSz="914400" rtl="0" eaLnBrk="1" fontAlgn="ctr" latinLnBrk="0" hangingPunct="1"/>
                      <a:r>
                        <a:rPr lang="tr-TR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PG 3 - Personelin gelişimini sağlamaya yönelik hizmet içi eğitim sayısı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PG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16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16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16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16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0225907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marL="85725" indent="0" algn="l" defTabSz="914400" rtl="0" eaLnBrk="1" fontAlgn="ctr" latinLnBrk="0" hangingPunct="1"/>
                      <a:r>
                        <a:rPr lang="tr-TR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PG 4 - İdari destek süreçlerine yönelik iyileştirme sayısı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PG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16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16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16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16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00929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61598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4"/>
          <p:cNvSpPr>
            <a:spLocks noGrp="1"/>
          </p:cNvSpPr>
          <p:nvPr>
            <p:ph type="title"/>
          </p:nvPr>
        </p:nvSpPr>
        <p:spPr>
          <a:xfrm>
            <a:off x="481209" y="178253"/>
            <a:ext cx="10084496" cy="665141"/>
          </a:xfrm>
        </p:spPr>
        <p:txBody>
          <a:bodyPr/>
          <a:lstStyle/>
          <a:p>
            <a:r>
              <a:rPr lang="tr-TR" dirty="0"/>
              <a:t>STRATEJİK AMAÇ 4</a:t>
            </a:r>
          </a:p>
        </p:txBody>
      </p:sp>
      <p:graphicFrame>
        <p:nvGraphicFramePr>
          <p:cNvPr id="2" name="4 Tablo">
            <a:extLst>
              <a:ext uri="{FF2B5EF4-FFF2-40B4-BE49-F238E27FC236}">
                <a16:creationId xmlns:a16="http://schemas.microsoft.com/office/drawing/2014/main" id="{DEA4C428-0827-F75F-35F2-D91AD58F60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6523137"/>
              </p:ext>
            </p:extLst>
          </p:nvPr>
        </p:nvGraphicFramePr>
        <p:xfrm>
          <a:off x="609599" y="1301929"/>
          <a:ext cx="10981347" cy="256643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2219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46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4783">
                  <a:extLst>
                    <a:ext uri="{9D8B030D-6E8A-4147-A177-3AD203B41FA5}">
                      <a16:colId xmlns:a16="http://schemas.microsoft.com/office/drawing/2014/main" val="3200204442"/>
                    </a:ext>
                  </a:extLst>
                </a:gridCol>
                <a:gridCol w="14078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27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79356">
                  <a:extLst>
                    <a:ext uri="{9D8B030D-6E8A-4147-A177-3AD203B41FA5}">
                      <a16:colId xmlns:a16="http://schemas.microsoft.com/office/drawing/2014/main" val="2546088549"/>
                    </a:ext>
                  </a:extLst>
                </a:gridCol>
              </a:tblGrid>
              <a:tr h="513116">
                <a:tc gridSpan="6">
                  <a:txBody>
                    <a:bodyPr/>
                    <a:lstStyle/>
                    <a:p>
                      <a:pPr algn="ctr"/>
                      <a:r>
                        <a:rPr lang="tr-TR" sz="20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İdari destek süreçlerinin etkinliğini ve verimliliğini arttırmak</a:t>
                      </a:r>
                      <a:endParaRPr lang="tr-TR" sz="2000" b="1" i="0" u="none" strike="noStrike" kern="1200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A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8222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Hedef 4.2: </a:t>
                      </a:r>
                      <a:r>
                        <a:rPr lang="tr-TR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Fiziksel ve teknolojik altyapıyı güçlendirmek ve sürekli iyileştirmek</a:t>
                      </a:r>
                      <a:endParaRPr lang="tr-TR" sz="16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380">
                <a:tc rowSpan="2"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PERFORMANS</a:t>
                      </a:r>
                      <a:r>
                        <a:rPr lang="tr-TR" sz="1600" b="1" baseline="0" dirty="0">
                          <a:latin typeface="+mn-lt"/>
                          <a:cs typeface="Arial" pitchFamily="34" charset="0"/>
                        </a:rPr>
                        <a:t> GÖSTERGELERİ</a:t>
                      </a:r>
                      <a:endParaRPr lang="tr-TR" sz="16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KATEGORİ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>
                          <a:latin typeface="+mn-lt"/>
                          <a:cs typeface="Arial" pitchFamily="34" charset="0"/>
                        </a:rPr>
                        <a:t>2023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r-TR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r-TR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600" b="1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53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tr-TR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HEDEF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GERÇEKLEŞEN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YÜZDE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solidFill>
                            <a:schemeClr val="dk1"/>
                          </a:solidFill>
                          <a:latin typeface="+mn-lt"/>
                          <a:cs typeface="Arial" pitchFamily="34" charset="0"/>
                        </a:rPr>
                        <a:t>BAŞARI</a:t>
                      </a:r>
                      <a:r>
                        <a:rPr lang="tr-TR" sz="1600" b="1" baseline="0" dirty="0">
                          <a:solidFill>
                            <a:schemeClr val="dk1"/>
                          </a:solidFill>
                          <a:latin typeface="+mn-lt"/>
                          <a:cs typeface="Arial" pitchFamily="34" charset="0"/>
                        </a:rPr>
                        <a:t> DURUMU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marL="0" indent="0"/>
                      <a:r>
                        <a:rPr lang="tr-TR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PG 1 - Fiziksel ve Teknolojik Altyapısı Tamamlanan Projelerin Sayısı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PG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Çok İyi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5484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4 Tablo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1114688"/>
              </p:ext>
            </p:extLst>
          </p:nvPr>
        </p:nvGraphicFramePr>
        <p:xfrm>
          <a:off x="1130974" y="1440949"/>
          <a:ext cx="9680668" cy="4537136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32997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89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9581">
                <a:tc>
                  <a:txBody>
                    <a:bodyPr/>
                    <a:lstStyle/>
                    <a:p>
                      <a:endParaRPr lang="tr-TR" dirty="0"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A6"/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dirty="0"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latin typeface="+mn-lt"/>
                          <a:cs typeface="Arial" pitchFamily="34" charset="0"/>
                        </a:rPr>
                        <a:t>2023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9111">
                <a:tc rowSpan="6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İNSAN </a:t>
                      </a:r>
                      <a:r>
                        <a:rPr lang="tr-TR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KAYNAKLARI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800" b="0" dirty="0">
                          <a:latin typeface="+mn-lt"/>
                          <a:cs typeface="Times New Roman" panose="02020603050405020304" pitchFamily="18" charset="0"/>
                        </a:rPr>
                        <a:t>Profesör Sayısı</a:t>
                      </a:r>
                      <a:endParaRPr lang="tr-TR" sz="1800" b="0" dirty="0"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>
                          <a:latin typeface="+mn-lt"/>
                          <a:cs typeface="Arial" pitchFamily="34" charset="0"/>
                        </a:rPr>
                        <a:t>--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9111"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800" b="0" dirty="0">
                          <a:latin typeface="+mn-lt"/>
                          <a:cs typeface="Times New Roman" panose="02020603050405020304" pitchFamily="18" charset="0"/>
                        </a:rPr>
                        <a:t>Doçent Sayısı</a:t>
                      </a:r>
                      <a:endParaRPr lang="tr-TR" sz="1800" b="0" dirty="0"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>
                          <a:latin typeface="+mn-lt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9111"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800" b="0" dirty="0">
                          <a:latin typeface="+mn-lt"/>
                          <a:cs typeface="Times New Roman" panose="02020603050405020304" pitchFamily="18" charset="0"/>
                        </a:rPr>
                        <a:t>Dr. </a:t>
                      </a:r>
                      <a:r>
                        <a:rPr lang="tr-TR" sz="1800" b="0" dirty="0" err="1">
                          <a:latin typeface="+mn-lt"/>
                          <a:cs typeface="Times New Roman" panose="02020603050405020304" pitchFamily="18" charset="0"/>
                        </a:rPr>
                        <a:t>Öğr</a:t>
                      </a:r>
                      <a:r>
                        <a:rPr lang="tr-TR" sz="1800" b="0" dirty="0">
                          <a:latin typeface="+mn-lt"/>
                          <a:cs typeface="Times New Roman" panose="02020603050405020304" pitchFamily="18" charset="0"/>
                        </a:rPr>
                        <a:t>. Üyesi</a:t>
                      </a:r>
                      <a:r>
                        <a:rPr lang="tr-TR" sz="1800" b="0" baseline="0" dirty="0"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800" b="0" dirty="0">
                          <a:latin typeface="+mn-lt"/>
                          <a:cs typeface="Times New Roman" panose="02020603050405020304" pitchFamily="18" charset="0"/>
                        </a:rPr>
                        <a:t>Sayısı</a:t>
                      </a:r>
                      <a:endParaRPr lang="tr-TR" sz="1800" b="0" dirty="0"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>
                          <a:latin typeface="+mn-lt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9111"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800" b="0" dirty="0">
                          <a:latin typeface="+mn-lt"/>
                          <a:cs typeface="Times New Roman" panose="02020603050405020304" pitchFamily="18" charset="0"/>
                        </a:rPr>
                        <a:t>Araştırma Görevlisi Sayısı</a:t>
                      </a:r>
                      <a:endParaRPr lang="tr-TR" sz="1800" b="0" dirty="0"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>
                          <a:latin typeface="+mn-lt"/>
                          <a:cs typeface="Arial" pitchFamily="34" charset="0"/>
                        </a:rPr>
                        <a:t>--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9111"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800" b="0" dirty="0">
                          <a:latin typeface="+mn-lt"/>
                          <a:cs typeface="Times New Roman" panose="02020603050405020304" pitchFamily="18" charset="0"/>
                        </a:rPr>
                        <a:t>Öğretim Görevlisi Sayısı</a:t>
                      </a:r>
                      <a:endParaRPr lang="tr-TR" sz="1800" b="0" dirty="0"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>
                          <a:latin typeface="+mn-lt"/>
                          <a:cs typeface="Arial" pitchFamily="34" charset="0"/>
                        </a:rPr>
                        <a:t>26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9111"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800" b="0" dirty="0">
                          <a:latin typeface="+mn-lt"/>
                          <a:cs typeface="Times New Roman" panose="02020603050405020304" pitchFamily="18" charset="0"/>
                        </a:rPr>
                        <a:t>İdari Personel</a:t>
                      </a:r>
                      <a:r>
                        <a:rPr lang="tr-TR" sz="1800" b="0" baseline="0" dirty="0">
                          <a:latin typeface="+mn-lt"/>
                          <a:cs typeface="Times New Roman" panose="02020603050405020304" pitchFamily="18" charset="0"/>
                        </a:rPr>
                        <a:t> Sayısı </a:t>
                      </a:r>
                      <a:endParaRPr lang="tr-TR" sz="1800" b="0" dirty="0"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>
                          <a:latin typeface="+mn-lt"/>
                          <a:cs typeface="Arial" pitchFamily="34" charset="0"/>
                        </a:rPr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9362">
                <a:tc row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Times New Roman" panose="02020603050405020304" pitchFamily="18" charset="0"/>
                        </a:rPr>
                        <a:t>ÖĞRENC</a:t>
                      </a:r>
                      <a:r>
                        <a:rPr lang="tr-TR" sz="1600" b="1" baseline="0" dirty="0">
                          <a:latin typeface="+mn-lt"/>
                          <a:cs typeface="Times New Roman" panose="02020603050405020304" pitchFamily="18" charset="0"/>
                        </a:rPr>
                        <a:t>İ SAYILARI</a:t>
                      </a:r>
                      <a:br>
                        <a:rPr lang="tr-TR" sz="1600" b="1" baseline="0" dirty="0">
                          <a:latin typeface="+mn-lt"/>
                          <a:cs typeface="Times New Roman" panose="02020603050405020304" pitchFamily="18" charset="0"/>
                        </a:rPr>
                      </a:br>
                      <a:r>
                        <a:rPr lang="tr-TR" sz="1600" b="1" baseline="0" dirty="0">
                          <a:latin typeface="+mn-lt"/>
                          <a:cs typeface="Times New Roman" panose="02020603050405020304" pitchFamily="18" charset="0"/>
                        </a:rPr>
                        <a:t>FİZİKİ KAPASİTE</a:t>
                      </a:r>
                      <a:endParaRPr lang="tr-TR" sz="16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800" b="0" dirty="0">
                          <a:latin typeface="+mn-lt"/>
                          <a:cs typeface="Times New Roman" panose="02020603050405020304" pitchFamily="18" charset="0"/>
                        </a:rPr>
                        <a:t>Öğrenci Sayısı</a:t>
                      </a:r>
                      <a:endParaRPr lang="tr-TR" sz="1800" b="0" dirty="0"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>
                          <a:latin typeface="+mn-lt"/>
                          <a:cs typeface="Arial" pitchFamily="34" charset="0"/>
                        </a:rPr>
                        <a:t>1852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936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800" b="0" dirty="0"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Yabancı</a:t>
                      </a:r>
                      <a:r>
                        <a:rPr lang="tr-TR" sz="1800" b="0" baseline="0" dirty="0"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 Uyruklu Öğrenci Sayısı</a:t>
                      </a:r>
                      <a:endParaRPr lang="tr-TR" sz="1800" b="0" dirty="0"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>
                          <a:latin typeface="+mn-lt"/>
                          <a:cs typeface="Arial" pitchFamily="34" charset="0"/>
                        </a:rPr>
                        <a:t>83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5965447"/>
                  </a:ext>
                </a:extLst>
              </a:tr>
              <a:tr h="32254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0" dirty="0">
                          <a:latin typeface="+mn-lt"/>
                          <a:cs typeface="Times New Roman" panose="02020603050405020304" pitchFamily="18" charset="0"/>
                        </a:rPr>
                        <a:t>Derslik Sayısı</a:t>
                      </a:r>
                      <a:endParaRPr lang="tr-TR" sz="1800" b="0" dirty="0"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>
                          <a:latin typeface="+mn-lt"/>
                          <a:cs typeface="Arial" pitchFamily="34" charset="0"/>
                        </a:rPr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2059024"/>
                  </a:ext>
                </a:extLst>
              </a:tr>
              <a:tr h="359111">
                <a:tc vMerge="1">
                  <a:txBody>
                    <a:bodyPr/>
                    <a:lstStyle/>
                    <a:p>
                      <a:endParaRPr lang="tr-TR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800" b="0" dirty="0"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Laboratuvar Sayısı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>
                          <a:latin typeface="+mn-lt"/>
                          <a:cs typeface="Arial" pitchFamily="34" charset="0"/>
                        </a:rPr>
                        <a:t>4+5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99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Times New Roman" panose="02020603050405020304" pitchFamily="18" charset="0"/>
                        </a:rPr>
                        <a:t>KURUL</a:t>
                      </a:r>
                      <a:r>
                        <a:rPr lang="tr-TR" sz="1600" b="1" baseline="0" dirty="0">
                          <a:latin typeface="+mn-lt"/>
                          <a:cs typeface="Times New Roman" panose="02020603050405020304" pitchFamily="18" charset="0"/>
                        </a:rPr>
                        <a:t> VE KOMİSYONLAR </a:t>
                      </a:r>
                      <a:endParaRPr lang="tr-TR" sz="1800" b="1" dirty="0"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tr-TR" sz="18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Kurul</a:t>
                      </a:r>
                      <a:r>
                        <a:rPr lang="tr-TR" sz="1800" b="0" baseline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ve Komisyon </a:t>
                      </a:r>
                      <a:r>
                        <a:rPr lang="tr-TR" sz="18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Sayısı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i="1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81209" y="178253"/>
            <a:ext cx="10084496" cy="665141"/>
          </a:xfrm>
        </p:spPr>
        <p:txBody>
          <a:bodyPr/>
          <a:lstStyle/>
          <a:p>
            <a:r>
              <a:rPr lang="tr-TR" dirty="0"/>
              <a:t>GENEL BİLGİLER</a:t>
            </a:r>
          </a:p>
        </p:txBody>
      </p:sp>
    </p:spTree>
    <p:extLst>
      <p:ext uri="{BB962C8B-B14F-4D97-AF65-F5344CB8AC3E}">
        <p14:creationId xmlns:p14="http://schemas.microsoft.com/office/powerpoint/2010/main" val="21910779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4"/>
          <p:cNvSpPr>
            <a:spLocks noGrp="1"/>
          </p:cNvSpPr>
          <p:nvPr>
            <p:ph type="title"/>
          </p:nvPr>
        </p:nvSpPr>
        <p:spPr>
          <a:xfrm>
            <a:off x="481209" y="178253"/>
            <a:ext cx="10084496" cy="665141"/>
          </a:xfrm>
        </p:spPr>
        <p:txBody>
          <a:bodyPr/>
          <a:lstStyle/>
          <a:p>
            <a:r>
              <a:rPr lang="tr-TR" dirty="0"/>
              <a:t>STRATEJİK AMAÇ 5</a:t>
            </a:r>
          </a:p>
        </p:txBody>
      </p:sp>
      <p:graphicFrame>
        <p:nvGraphicFramePr>
          <p:cNvPr id="2" name="4 Tablo">
            <a:extLst>
              <a:ext uri="{FF2B5EF4-FFF2-40B4-BE49-F238E27FC236}">
                <a16:creationId xmlns:a16="http://schemas.microsoft.com/office/drawing/2014/main" id="{63C49BC4-CA5B-3DDA-C18D-DE9C40F61B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7866783"/>
              </p:ext>
            </p:extLst>
          </p:nvPr>
        </p:nvGraphicFramePr>
        <p:xfrm>
          <a:off x="601052" y="1301925"/>
          <a:ext cx="10989896" cy="467547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2252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55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5713">
                  <a:extLst>
                    <a:ext uri="{9D8B030D-6E8A-4147-A177-3AD203B41FA5}">
                      <a16:colId xmlns:a16="http://schemas.microsoft.com/office/drawing/2014/main" val="3200204442"/>
                    </a:ext>
                  </a:extLst>
                </a:gridCol>
                <a:gridCol w="14089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37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80742">
                  <a:extLst>
                    <a:ext uri="{9D8B030D-6E8A-4147-A177-3AD203B41FA5}">
                      <a16:colId xmlns:a16="http://schemas.microsoft.com/office/drawing/2014/main" val="2546088549"/>
                    </a:ext>
                  </a:extLst>
                </a:gridCol>
              </a:tblGrid>
              <a:tr h="513116">
                <a:tc gridSpan="6">
                  <a:txBody>
                    <a:bodyPr/>
                    <a:lstStyle/>
                    <a:p>
                      <a:pPr algn="ctr"/>
                      <a:r>
                        <a:rPr lang="tr-TR" sz="20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Katılımcı, şeffaf ve değişime açık bir yönetim anlayışıyla kurumsal kültürü geliştirmek</a:t>
                      </a:r>
                      <a:endParaRPr lang="tr-TR" sz="2000" b="0" i="0" u="none" strike="noStrike" kern="1200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A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8222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Hedef 5.1:</a:t>
                      </a:r>
                      <a:r>
                        <a:rPr lang="tr-TR" sz="1600" b="1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tr-TR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Kurumsal amaç ve hedeflerin gerçekleşmesi için marka imajını güçlendirmek ve bilinirliği arttırmak</a:t>
                      </a:r>
                      <a:endParaRPr lang="tr-TR" sz="1600" b="0" i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380">
                <a:tc rowSpan="2"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PERFORMANS</a:t>
                      </a:r>
                      <a:r>
                        <a:rPr lang="tr-TR" sz="1600" b="1" baseline="0" dirty="0">
                          <a:latin typeface="+mn-lt"/>
                          <a:cs typeface="Arial" pitchFamily="34" charset="0"/>
                        </a:rPr>
                        <a:t> GÖSTERGELERİ</a:t>
                      </a:r>
                      <a:endParaRPr lang="tr-TR" sz="16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KATEGORİ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>
                          <a:latin typeface="+mn-lt"/>
                          <a:cs typeface="Arial" pitchFamily="34" charset="0"/>
                        </a:rPr>
                        <a:t>2023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r-TR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r-TR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600" b="1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53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tr-TR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HEDEF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GERÇEKLEŞEN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YÜZDE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solidFill>
                            <a:schemeClr val="dk1"/>
                          </a:solidFill>
                          <a:latin typeface="+mn-lt"/>
                          <a:cs typeface="Arial" pitchFamily="34" charset="0"/>
                        </a:rPr>
                        <a:t>BAŞARI</a:t>
                      </a:r>
                      <a:r>
                        <a:rPr lang="tr-TR" sz="1600" b="1" baseline="0" dirty="0">
                          <a:solidFill>
                            <a:schemeClr val="dk1"/>
                          </a:solidFill>
                          <a:latin typeface="+mn-lt"/>
                          <a:cs typeface="Arial" pitchFamily="34" charset="0"/>
                        </a:rPr>
                        <a:t> DURUMU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r>
                        <a:rPr lang="tr-TR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PG 1 - Çalışan Memnuniyet Oranı</a:t>
                      </a:r>
                      <a:endParaRPr lang="tr-T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TPG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83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85,16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102,60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Çok İyi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marL="85725" indent="0" algn="l" defTabSz="914400" rtl="0" eaLnBrk="1" fontAlgn="ctr" latinLnBrk="0" hangingPunct="1"/>
                      <a:r>
                        <a:rPr lang="tr-TR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PG 2 - Paydaş Memnuniyeti Oranı</a:t>
                      </a:r>
                      <a:endParaRPr lang="tr-T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TPG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90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92,33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102,58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Çok İyi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9685607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marL="87313" indent="0" algn="l" defTabSz="914400" rtl="0" eaLnBrk="1" fontAlgn="ctr" latinLnBrk="0" hangingPunct="1"/>
                      <a:r>
                        <a:rPr lang="tr-TR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PG 3 - Öğrenci Memnuniyeti Oranı</a:t>
                      </a:r>
                      <a:endParaRPr lang="tr-T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TPG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68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67,59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99,40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Çok iyi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488066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marL="85725" indent="0" algn="l" defTabSz="914400" rtl="0" eaLnBrk="1" fontAlgn="ctr" latinLnBrk="0" hangingPunct="1"/>
                      <a:r>
                        <a:rPr lang="tr-TR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PG 4 - Üniversitemizin tanınırlığını artıcı faaliyet sayısı (İstişare toplantıları, yönetsel düzeyde medyada yer alınan programlar vb.)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PG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Çok İyi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02752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59660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4"/>
          <p:cNvSpPr>
            <a:spLocks noGrp="1"/>
          </p:cNvSpPr>
          <p:nvPr>
            <p:ph type="title"/>
          </p:nvPr>
        </p:nvSpPr>
        <p:spPr>
          <a:xfrm>
            <a:off x="481209" y="178253"/>
            <a:ext cx="10084496" cy="665141"/>
          </a:xfrm>
        </p:spPr>
        <p:txBody>
          <a:bodyPr/>
          <a:lstStyle/>
          <a:p>
            <a:r>
              <a:rPr lang="tr-TR" dirty="0"/>
              <a:t>STRATEJİK AMAÇ 5</a:t>
            </a:r>
          </a:p>
        </p:txBody>
      </p:sp>
      <p:graphicFrame>
        <p:nvGraphicFramePr>
          <p:cNvPr id="2" name="4 Tablo">
            <a:extLst>
              <a:ext uri="{FF2B5EF4-FFF2-40B4-BE49-F238E27FC236}">
                <a16:creationId xmlns:a16="http://schemas.microsoft.com/office/drawing/2014/main" id="{288664AB-1EF5-B395-1427-7DB85C744C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4808039"/>
              </p:ext>
            </p:extLst>
          </p:nvPr>
        </p:nvGraphicFramePr>
        <p:xfrm>
          <a:off x="601052" y="1301925"/>
          <a:ext cx="10989896" cy="393443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2252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55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5713">
                  <a:extLst>
                    <a:ext uri="{9D8B030D-6E8A-4147-A177-3AD203B41FA5}">
                      <a16:colId xmlns:a16="http://schemas.microsoft.com/office/drawing/2014/main" val="3200204442"/>
                    </a:ext>
                  </a:extLst>
                </a:gridCol>
                <a:gridCol w="14089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37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80742">
                  <a:extLst>
                    <a:ext uri="{9D8B030D-6E8A-4147-A177-3AD203B41FA5}">
                      <a16:colId xmlns:a16="http://schemas.microsoft.com/office/drawing/2014/main" val="2546088549"/>
                    </a:ext>
                  </a:extLst>
                </a:gridCol>
              </a:tblGrid>
              <a:tr h="513116">
                <a:tc gridSpan="6">
                  <a:txBody>
                    <a:bodyPr/>
                    <a:lstStyle/>
                    <a:p>
                      <a:pPr algn="ctr"/>
                      <a:r>
                        <a:rPr lang="tr-TR" sz="20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Katılımcı, şeffaf ve değişime açık bir yönetim anlayışıyla kurumsal kültürü geliştirmek</a:t>
                      </a:r>
                      <a:endParaRPr lang="tr-TR" sz="2000" b="0" i="0" u="none" strike="noStrike" kern="1200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A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8222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Hedef 5.1:</a:t>
                      </a:r>
                      <a:r>
                        <a:rPr lang="tr-TR" sz="1600" b="1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tr-TR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Kurumsal amaç ve hedeflerin gerçekleşmesi için marka imajını güçlendirmek ve bilinirliği arttırmak</a:t>
                      </a:r>
                      <a:endParaRPr lang="tr-TR" sz="1600" b="0" i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380">
                <a:tc rowSpan="2"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PERFORMANS</a:t>
                      </a:r>
                      <a:r>
                        <a:rPr lang="tr-TR" sz="1600" b="1" baseline="0" dirty="0">
                          <a:latin typeface="+mn-lt"/>
                          <a:cs typeface="Arial" pitchFamily="34" charset="0"/>
                        </a:rPr>
                        <a:t> GÖSTERGELERİ</a:t>
                      </a:r>
                      <a:endParaRPr lang="tr-TR" sz="16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KATEGORİ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>
                          <a:latin typeface="+mn-lt"/>
                          <a:cs typeface="Arial" pitchFamily="34" charset="0"/>
                        </a:rPr>
                        <a:t>2023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r-TR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r-TR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600" b="1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53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tr-TR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HEDEF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GERÇEKLEŞEN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YÜZDE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solidFill>
                            <a:schemeClr val="dk1"/>
                          </a:solidFill>
                          <a:latin typeface="+mn-lt"/>
                          <a:cs typeface="Arial" pitchFamily="34" charset="0"/>
                        </a:rPr>
                        <a:t>BAŞARI</a:t>
                      </a:r>
                      <a:r>
                        <a:rPr lang="tr-TR" sz="1600" b="1" baseline="0" dirty="0">
                          <a:solidFill>
                            <a:schemeClr val="dk1"/>
                          </a:solidFill>
                          <a:latin typeface="+mn-lt"/>
                          <a:cs typeface="Arial" pitchFamily="34" charset="0"/>
                        </a:rPr>
                        <a:t> DURUMU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r>
                        <a:rPr lang="tr-TR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PG 1 - Ulusal İşbirliği Sayısı</a:t>
                      </a:r>
                      <a:endParaRPr lang="tr-T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TPG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---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----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marL="85725" indent="0" algn="l" defTabSz="914400" rtl="0" eaLnBrk="1" fontAlgn="ctr" latinLnBrk="0" hangingPunct="1"/>
                      <a:r>
                        <a:rPr lang="tr-TR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PG 2 - Uluslararası İş Birliği Sayısı</a:t>
                      </a:r>
                      <a:endParaRPr lang="tr-T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TPG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16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16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16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16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9685607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marL="85725" indent="0" algn="l" defTabSz="914400" rtl="0" eaLnBrk="1" fontAlgn="ctr" latinLnBrk="0" hangingPunct="1"/>
                      <a:r>
                        <a:rPr lang="tr-TR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PG 3 - Danışma kurulları ile gerçekleştirilen faaliyet sayısı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PG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200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+mn-lt"/>
                          <a:cs typeface="Arial" pitchFamily="34" charset="0"/>
                        </a:rPr>
                        <a:t>Aşırı Pozitif Sapma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18838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60747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81209" y="178253"/>
            <a:ext cx="10084496" cy="665141"/>
          </a:xfrm>
        </p:spPr>
        <p:txBody>
          <a:bodyPr>
            <a:normAutofit/>
          </a:bodyPr>
          <a:lstStyle/>
          <a:p>
            <a:r>
              <a:rPr lang="tr-TR" dirty="0"/>
              <a:t>SONUÇ VE ÖNERİLER </a:t>
            </a:r>
          </a:p>
        </p:txBody>
      </p:sp>
      <p:graphicFrame>
        <p:nvGraphicFramePr>
          <p:cNvPr id="6" name="4 İçerik Yer Tutucusu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4535979"/>
              </p:ext>
            </p:extLst>
          </p:nvPr>
        </p:nvGraphicFramePr>
        <p:xfrm>
          <a:off x="406564" y="1212757"/>
          <a:ext cx="10835579" cy="480976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5216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39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b="1" dirty="0">
                          <a:latin typeface="+mn-lt"/>
                          <a:ea typeface="Times New Roman"/>
                          <a:cs typeface="Arial" pitchFamily="34" charset="0"/>
                        </a:rPr>
                        <a:t>En Yüksek</a:t>
                      </a:r>
                      <a:r>
                        <a:rPr lang="tr-TR" sz="1800" b="1" baseline="0" dirty="0">
                          <a:latin typeface="+mn-lt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tr-TR" sz="1800" b="1" dirty="0">
                          <a:latin typeface="+mn-lt"/>
                          <a:ea typeface="Times New Roman"/>
                          <a:cs typeface="Arial" pitchFamily="34" charset="0"/>
                        </a:rPr>
                        <a:t>Hedef</a:t>
                      </a:r>
                      <a:endParaRPr lang="tr-TR" sz="1800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Başarının Kaynağı</a:t>
                      </a:r>
                      <a:r>
                        <a:rPr lang="tr-TR" sz="1800" b="1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/Sebebi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l" fontAlgn="ctr"/>
                      <a:r>
                        <a:rPr lang="tr-TR" b="0" i="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</a:rPr>
                        <a:t>SCI, SCI-</a:t>
                      </a:r>
                      <a:r>
                        <a:rPr lang="tr-TR" b="0" i="0" dirty="0" err="1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</a:rPr>
                        <a:t>expanded</a:t>
                      </a:r>
                      <a:r>
                        <a:rPr lang="tr-TR" b="0" i="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</a:rPr>
                        <a:t>, SSCI ve AHCI tarafından taranan dergilerde yayımlanan makale sayısı (%450)</a:t>
                      </a:r>
                      <a:endParaRPr lang="tr-TR" sz="1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tr-TR" sz="1800" b="0" dirty="0">
                          <a:latin typeface="+mn-lt"/>
                          <a:cs typeface="Arial" pitchFamily="34" charset="0"/>
                        </a:rPr>
                        <a:t>Hedeflerin belirlendiği dönemden günümüze gelene kadar akademik kadroya yeni eklenen öğretim elemanlarının niteliklerinin yüksek olması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 b="0" dirty="0">
                          <a:latin typeface="+mn-lt"/>
                          <a:ea typeface="Times New Roman"/>
                          <a:cs typeface="Arial" pitchFamily="34" charset="0"/>
                        </a:rPr>
                        <a:t>SCI, SCI-</a:t>
                      </a:r>
                      <a:r>
                        <a:rPr lang="tr-TR" sz="1800" b="0" dirty="0" err="1">
                          <a:latin typeface="+mn-lt"/>
                          <a:ea typeface="Times New Roman"/>
                          <a:cs typeface="Arial" pitchFamily="34" charset="0"/>
                        </a:rPr>
                        <a:t>expanded</a:t>
                      </a:r>
                      <a:r>
                        <a:rPr lang="tr-TR" sz="1800" b="0" dirty="0">
                          <a:latin typeface="+mn-lt"/>
                          <a:ea typeface="Times New Roman"/>
                          <a:cs typeface="Arial" pitchFamily="34" charset="0"/>
                        </a:rPr>
                        <a:t>, SSCI ve AHCI dışındaki indeksler tarafından taranan dergilerde yayımlanan makale sayısı (%300)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tr-TR" sz="1800" b="0" dirty="0">
                          <a:latin typeface="+mn-lt"/>
                          <a:cs typeface="Arial" pitchFamily="34" charset="0"/>
                        </a:rPr>
                        <a:t>Hedeflerin belirlendiği dönemden günümüze gelene kadar akademik kadroya yeni eklenen öğretim elemanlarının niteliklerinin yüksek olması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 b="0" dirty="0">
                          <a:latin typeface="+mn-lt"/>
                          <a:ea typeface="Times New Roman"/>
                          <a:cs typeface="Arial" pitchFamily="34" charset="0"/>
                        </a:rPr>
                        <a:t>Sosyal Sportif Ve Kültürel Faaliyet Sayısı (%250)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tr-TR" sz="1800" dirty="0">
                          <a:latin typeface="+mn-lt"/>
                          <a:cs typeface="Arial" pitchFamily="34" charset="0"/>
                        </a:rPr>
                        <a:t>100. Yıl Kutlamaları ve Gönüllülük Çalışmaları dersi kapsamında yürütülen faaliyetler için bölümlerimizin göstermiş olduğu gayretler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 b="0" dirty="0">
                          <a:latin typeface="+mn-lt"/>
                          <a:ea typeface="Times New Roman"/>
                          <a:cs typeface="Arial" pitchFamily="34" charset="0"/>
                        </a:rPr>
                        <a:t>Uluslararası Öğrenci Sayısı (%230)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r-TR" sz="1800" dirty="0" err="1">
                          <a:latin typeface="+mn-lt"/>
                          <a:cs typeface="Arial" panose="020B0604020202020204" pitchFamily="34" charset="0"/>
                        </a:rPr>
                        <a:t>SUBU’nun</a:t>
                      </a:r>
                      <a:r>
                        <a:rPr lang="tr-TR" sz="1800" dirty="0">
                          <a:latin typeface="+mn-lt"/>
                          <a:cs typeface="Arial" panose="020B0604020202020204" pitchFamily="34" charset="0"/>
                        </a:rPr>
                        <a:t> uluslararasılaşma politikası doğrultusunda planlanan YÖS kontenjanlarının yüksek olması ve öğrenciler tarafından tercih edilmiş olmak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 b="0" dirty="0">
                          <a:latin typeface="+mn-lt"/>
                          <a:ea typeface="Times New Roman"/>
                          <a:cs typeface="Arial" pitchFamily="34" charset="0"/>
                        </a:rPr>
                        <a:t>Kabul Edilen Dış Kaynaklı Proje Sayısı (%200)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dirty="0">
                          <a:latin typeface="+mn-lt"/>
                          <a:cs typeface="Arial" pitchFamily="34" charset="0"/>
                        </a:rPr>
                        <a:t>Öğretim üyelerinin TÜBİTAK proje başvuruları için üstlendikleri misyon.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1449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81209" y="178253"/>
            <a:ext cx="10084496" cy="665141"/>
          </a:xfrm>
        </p:spPr>
        <p:txBody>
          <a:bodyPr>
            <a:normAutofit/>
          </a:bodyPr>
          <a:lstStyle/>
          <a:p>
            <a:r>
              <a:rPr lang="tr-TR" dirty="0"/>
              <a:t>SONUÇ VE ÖNERİLER </a:t>
            </a:r>
          </a:p>
        </p:txBody>
      </p:sp>
      <p:graphicFrame>
        <p:nvGraphicFramePr>
          <p:cNvPr id="6" name="4 İçerik Yer Tutucusu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5853920"/>
              </p:ext>
            </p:extLst>
          </p:nvPr>
        </p:nvGraphicFramePr>
        <p:xfrm>
          <a:off x="1245325" y="1446965"/>
          <a:ext cx="10071463" cy="47887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9962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752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b="1" dirty="0">
                          <a:latin typeface="+mn-lt"/>
                          <a:ea typeface="Times New Roman"/>
                          <a:cs typeface="Arial" pitchFamily="34" charset="0"/>
                        </a:rPr>
                        <a:t>En Düşük</a:t>
                      </a:r>
                      <a:r>
                        <a:rPr lang="tr-TR" sz="1800" b="1" baseline="0" dirty="0">
                          <a:latin typeface="+mn-lt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tr-TR" sz="1800" b="1" dirty="0">
                          <a:latin typeface="+mn-lt"/>
                          <a:ea typeface="Times New Roman"/>
                          <a:cs typeface="Arial" pitchFamily="34" charset="0"/>
                        </a:rPr>
                        <a:t>Hedef</a:t>
                      </a:r>
                      <a:endParaRPr lang="tr-TR" sz="1800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Planlanan İyileştirme</a:t>
                      </a:r>
                      <a:r>
                        <a:rPr lang="tr-TR" sz="1800" b="1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nin Açıklaması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l" fontAlgn="ctr"/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Sonuçlanan Patent, Faydalı Model ve Endüstriyel Tasarım Sayısı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tr-TR" sz="1800" b="0" dirty="0">
                          <a:latin typeface="+mn-lt"/>
                          <a:cs typeface="Arial" pitchFamily="34" charset="0"/>
                        </a:rPr>
                        <a:t>Kabul edilen patent başvurusunun sonuçlanması için sürecin işletilmesi planlanmaktadır.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tr-TR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Yaşam Boyu Öğrenim Kapsamında Topluma Yönelik Verilen Sertifika Programları Sayısı </a:t>
                      </a:r>
                      <a:endParaRPr lang="tr-TR" sz="1800" b="1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r-TR" sz="1800" dirty="0">
                          <a:latin typeface="+mn-lt"/>
                          <a:cs typeface="Arial" panose="020B0604020202020204" pitchFamily="34" charset="0"/>
                        </a:rPr>
                        <a:t>İşimiz Gücümüz İstihdam Projesi kapsamında yürütülecek eğitimlerin proje ortaklarından eğitim talepleri gelmediği için henüz gerçekleştirilememiştir. Proje ortaklarının eğitim taleplerinin oluşturulması için tekrar görüşmelerde bulunulması planlanmıştır.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tr-TR" sz="1800" b="1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tr-TR" sz="1800" b="1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r-TR" sz="18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tr-TR" sz="1800" b="1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16348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1E3BDD71-9756-DB4F-8C57-01A9C4697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/>
          <a:lstStyle/>
          <a:p>
            <a:r>
              <a:rPr lang="tr-TR" b="1" dirty="0"/>
              <a:t>FAALİYETLER</a:t>
            </a:r>
            <a:endParaRPr lang="en-TR" b="1" dirty="0"/>
          </a:p>
        </p:txBody>
      </p:sp>
    </p:spTree>
    <p:extLst>
      <p:ext uri="{BB962C8B-B14F-4D97-AF65-F5344CB8AC3E}">
        <p14:creationId xmlns:p14="http://schemas.microsoft.com/office/powerpoint/2010/main" val="8613430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title"/>
          </p:nvPr>
        </p:nvSpPr>
        <p:spPr>
          <a:xfrm>
            <a:off x="481209" y="178253"/>
            <a:ext cx="10084496" cy="665141"/>
          </a:xfrm>
        </p:spPr>
        <p:txBody>
          <a:bodyPr/>
          <a:lstStyle/>
          <a:p>
            <a:r>
              <a:rPr lang="tr-TR" dirty="0"/>
              <a:t>GERÇEKLEŞTİRİLEN FAALİYETLER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E734D3F8-56E0-70BE-270E-924B1210B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55" y="1132360"/>
            <a:ext cx="10941698" cy="522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7454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title"/>
          </p:nvPr>
        </p:nvSpPr>
        <p:spPr>
          <a:xfrm>
            <a:off x="481209" y="178253"/>
            <a:ext cx="10084496" cy="665141"/>
          </a:xfrm>
        </p:spPr>
        <p:txBody>
          <a:bodyPr/>
          <a:lstStyle/>
          <a:p>
            <a:r>
              <a:rPr lang="tr-TR" dirty="0"/>
              <a:t>GERÇEKLEŞTİRİLEN DİĞER FAALİYETLER</a:t>
            </a:r>
          </a:p>
        </p:txBody>
      </p:sp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1708726"/>
              </p:ext>
            </p:extLst>
          </p:nvPr>
        </p:nvGraphicFramePr>
        <p:xfrm>
          <a:off x="965677" y="1582792"/>
          <a:ext cx="10126764" cy="222504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4537814">
                  <a:extLst>
                    <a:ext uri="{9D8B030D-6E8A-4147-A177-3AD203B41FA5}">
                      <a16:colId xmlns:a16="http://schemas.microsoft.com/office/drawing/2014/main" val="2047122299"/>
                    </a:ext>
                  </a:extLst>
                </a:gridCol>
                <a:gridCol w="3221765">
                  <a:extLst>
                    <a:ext uri="{9D8B030D-6E8A-4147-A177-3AD203B41FA5}">
                      <a16:colId xmlns:a16="http://schemas.microsoft.com/office/drawing/2014/main" val="769863794"/>
                    </a:ext>
                  </a:extLst>
                </a:gridCol>
                <a:gridCol w="2367185">
                  <a:extLst>
                    <a:ext uri="{9D8B030D-6E8A-4147-A177-3AD203B41FA5}">
                      <a16:colId xmlns:a16="http://schemas.microsoft.com/office/drawing/2014/main" val="24612271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Faaliyet</a:t>
                      </a:r>
                      <a:r>
                        <a:rPr lang="tr-TR" baseline="0" dirty="0"/>
                        <a:t> Adı</a:t>
                      </a:r>
                      <a:endParaRPr lang="tr-TR" dirty="0"/>
                    </a:p>
                  </a:txBody>
                  <a:tcPr>
                    <a:solidFill>
                      <a:srgbClr val="003D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Faaliyet Türü</a:t>
                      </a:r>
                    </a:p>
                  </a:txBody>
                  <a:tcPr>
                    <a:solidFill>
                      <a:srgbClr val="003D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Gerçekleşme Tarihi</a:t>
                      </a:r>
                    </a:p>
                  </a:txBody>
                  <a:tcPr>
                    <a:solidFill>
                      <a:srgbClr val="003D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451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Kariyer Planlama Araçları Sunumları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Çevrimiçi  ve </a:t>
                      </a:r>
                      <a:r>
                        <a:rPr lang="tr-TR" dirty="0" err="1"/>
                        <a:t>Yüzyüze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01/16 Kasım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5351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098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22739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10019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4039451"/>
                  </a:ext>
                </a:extLst>
              </a:tr>
            </a:tbl>
          </a:graphicData>
        </a:graphic>
      </p:graphicFrame>
      <p:sp>
        <p:nvSpPr>
          <p:cNvPr id="2" name="Metin kutusu 1"/>
          <p:cNvSpPr txBox="1"/>
          <p:nvPr/>
        </p:nvSpPr>
        <p:spPr>
          <a:xfrm>
            <a:off x="1345474" y="4180114"/>
            <a:ext cx="9339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Formda yer almayan etkinlik türleriniz var ise «</a:t>
            </a:r>
            <a:r>
              <a:rPr lang="tr-TR" b="1" dirty="0"/>
              <a:t>diğer etkinlikler</a:t>
            </a:r>
            <a:r>
              <a:rPr lang="tr-TR" dirty="0"/>
              <a:t>» başlığı altında yukarıdaki tablo kullanılarak belirtilmelidir.</a:t>
            </a:r>
          </a:p>
        </p:txBody>
      </p:sp>
    </p:spTree>
    <p:extLst>
      <p:ext uri="{BB962C8B-B14F-4D97-AF65-F5344CB8AC3E}">
        <p14:creationId xmlns:p14="http://schemas.microsoft.com/office/powerpoint/2010/main" val="26937185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3DA3B-ADB8-963E-33F7-F0E33AFA8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049AEF3-BE79-51F2-E33C-A84C95B47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209" y="178253"/>
            <a:ext cx="10084496" cy="665141"/>
          </a:xfrm>
        </p:spPr>
        <p:txBody>
          <a:bodyPr/>
          <a:lstStyle/>
          <a:p>
            <a:r>
              <a:rPr lang="tr-TR" dirty="0"/>
              <a:t>ÖRNEK FAALİYET GÖRSELLERİ (İlk Ders ve 100. Yıl Etkinlik Örnekleri)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222CD733-09E7-8666-5296-6588E6B60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3865050"/>
            <a:ext cx="2513915" cy="2562054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D6636A0B-994B-CE1B-A5FF-32BBE4701A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314" y="1091659"/>
            <a:ext cx="2583825" cy="2562054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AA3DA79-DD4D-09B4-B6B6-863A924CAE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98" y="1124748"/>
            <a:ext cx="2513915" cy="2528965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3B9C09CD-40D5-338C-9E4D-683ACBE026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410" y="3778934"/>
            <a:ext cx="2583825" cy="2583825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D9A4A98B-0DDB-CCC8-1907-678B27D431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66" y="3831424"/>
            <a:ext cx="2491641" cy="258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DCE3D81D-5533-E280-37A6-4059FB2751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143002"/>
            <a:ext cx="2528689" cy="2635932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505CA489-FA06-050B-B256-D1F637E505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269" y="3778934"/>
            <a:ext cx="2548870" cy="2627684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0C6A6AED-1F67-0EA1-1B88-3DCAF8B8A7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041" y="1073195"/>
            <a:ext cx="2512194" cy="256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185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1486DC-6DFA-53C4-B824-43920ADF9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C71DBB3-6A13-5D6F-E2C8-EB6761B8C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209" y="178253"/>
            <a:ext cx="10084496" cy="665141"/>
          </a:xfrm>
        </p:spPr>
        <p:txBody>
          <a:bodyPr/>
          <a:lstStyle/>
          <a:p>
            <a:r>
              <a:rPr lang="tr-TR" dirty="0"/>
              <a:t>ÖRNEK FAALİYET GÖRSELLERİ (Gönüllülük Çalışmaları Dersi Etkinlik Örnekleri)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7AEC1DE-CF60-2D85-2D06-C511E7171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34" y="1086588"/>
            <a:ext cx="3090940" cy="2567056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7339EB6C-EB53-9E0F-5F58-6C2A3B5EF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0596" y="1097520"/>
            <a:ext cx="2431915" cy="2600936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AE64F5CE-BD9F-B5C6-E42C-21CAC38C5A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739" y="1055104"/>
            <a:ext cx="2074439" cy="2567056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62B71E7E-0580-B21E-DF58-347DC96537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654" y="1098081"/>
            <a:ext cx="2360577" cy="2524079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0E83D40E-91D6-7F2C-6156-13D03AEB7A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653" y="3809906"/>
            <a:ext cx="2435155" cy="2648996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8345E2E6-EDEA-C3D0-C56A-737DC6A102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134" y="3809906"/>
            <a:ext cx="3090940" cy="2406068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F03074DD-9A31-BBA9-D680-4B5C7ECC2B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897" y="3876286"/>
            <a:ext cx="2504614" cy="2341048"/>
          </a:xfrm>
          <a:prstGeom prst="rect">
            <a:avLst/>
          </a:prstGeom>
        </p:spPr>
      </p:pic>
      <p:sp>
        <p:nvSpPr>
          <p:cNvPr id="18" name="AutoShape 2">
            <a:extLst>
              <a:ext uri="{FF2B5EF4-FFF2-40B4-BE49-F238E27FC236}">
                <a16:creationId xmlns:a16="http://schemas.microsoft.com/office/drawing/2014/main" id="{13793C75-F446-EECA-CFB4-0E7459113F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9" name="Resim 18">
            <a:extLst>
              <a:ext uri="{FF2B5EF4-FFF2-40B4-BE49-F238E27FC236}">
                <a16:creationId xmlns:a16="http://schemas.microsoft.com/office/drawing/2014/main" id="{C7BDEC96-6713-99D8-D572-377FCB6D5C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48399" y="3816360"/>
            <a:ext cx="2339775" cy="254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6953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81209" y="178253"/>
            <a:ext cx="10084496" cy="665141"/>
          </a:xfrm>
        </p:spPr>
        <p:txBody>
          <a:bodyPr/>
          <a:lstStyle/>
          <a:p>
            <a:r>
              <a:rPr lang="tr-TR" dirty="0"/>
              <a:t>DANIŞMA KURULU (Teknik Programlar)</a:t>
            </a:r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8424683"/>
              </p:ext>
            </p:extLst>
          </p:nvPr>
        </p:nvGraphicFramePr>
        <p:xfrm>
          <a:off x="1545390" y="1836081"/>
          <a:ext cx="9203818" cy="370840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4606181">
                  <a:extLst>
                    <a:ext uri="{9D8B030D-6E8A-4147-A177-3AD203B41FA5}">
                      <a16:colId xmlns:a16="http://schemas.microsoft.com/office/drawing/2014/main" val="2047122299"/>
                    </a:ext>
                  </a:extLst>
                </a:gridCol>
                <a:gridCol w="4597637">
                  <a:extLst>
                    <a:ext uri="{9D8B030D-6E8A-4147-A177-3AD203B41FA5}">
                      <a16:colId xmlns:a16="http://schemas.microsoft.com/office/drawing/2014/main" val="7698637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AD-SOYAD</a:t>
                      </a:r>
                    </a:p>
                  </a:txBody>
                  <a:tcPr>
                    <a:solidFill>
                      <a:srgbClr val="003D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KURUM</a:t>
                      </a:r>
                    </a:p>
                  </a:txBody>
                  <a:tcPr>
                    <a:solidFill>
                      <a:srgbClr val="003D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451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Doç. Dr. Ali ERDUMAN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5351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Dr. Öğretim Üyesi Selçuk ŞİRİN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098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Tolga KAFALİ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Hendek İlçe Milli Eğitim Müdürlüğü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22739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Ersoy DANYERİ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DEMSAN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2709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Cengiz ŞİŞMAN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Ustaoğlu Mimarlık ve Mühendislik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0377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İbrahim ARDA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Gedik Döküm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08356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Erkan TULUM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Tulum </a:t>
                      </a:r>
                      <a:r>
                        <a:rPr lang="tr-TR" dirty="0" err="1"/>
                        <a:t>Elekt</a:t>
                      </a:r>
                      <a:r>
                        <a:rPr lang="tr-TR" dirty="0"/>
                        <a:t>. Otom.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18652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Buse FAZLIOĞLU EROL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Ergül Mühendislik Mimarlık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54275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Mehmet COBAN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Ayzenbi</a:t>
                      </a:r>
                      <a:r>
                        <a:rPr lang="tr-TR" dirty="0"/>
                        <a:t> Mobilya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9597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8944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4"/>
          <p:cNvSpPr>
            <a:spLocks noGrp="1"/>
          </p:cNvSpPr>
          <p:nvPr>
            <p:ph type="title"/>
          </p:nvPr>
        </p:nvSpPr>
        <p:spPr>
          <a:xfrm>
            <a:off x="481209" y="178253"/>
            <a:ext cx="10084496" cy="665141"/>
          </a:xfrm>
        </p:spPr>
        <p:txBody>
          <a:bodyPr>
            <a:normAutofit/>
          </a:bodyPr>
          <a:lstStyle/>
          <a:p>
            <a:r>
              <a:rPr lang="tr-TR" dirty="0"/>
              <a:t> 2023 YILI STRATEJİ BAZLI PERFORMANS GRAFİĞİ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D29B2BF6-2DCE-B0F8-64A4-822E7771C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400782"/>
            <a:ext cx="7645940" cy="4906977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570AA776-BE88-E7A8-B434-4F7AA57D2FB5}"/>
              </a:ext>
            </a:extLst>
          </p:cNvPr>
          <p:cNvSpPr txBox="1"/>
          <p:nvPr/>
        </p:nvSpPr>
        <p:spPr>
          <a:xfrm>
            <a:off x="8044774" y="1488332"/>
            <a:ext cx="3803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B980C0F9-86A1-A345-89A9-A642336D7398}"/>
              </a:ext>
            </a:extLst>
          </p:cNvPr>
          <p:cNvSpPr txBox="1"/>
          <p:nvPr/>
        </p:nvSpPr>
        <p:spPr>
          <a:xfrm>
            <a:off x="7645941" y="1238124"/>
            <a:ext cx="37159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0" i="0" dirty="0">
                <a:solidFill>
                  <a:srgbClr val="404E67"/>
                </a:solidFill>
                <a:effectLst/>
                <a:latin typeface="Open Sans" panose="020B0606030504020204" pitchFamily="34" charset="0"/>
              </a:rPr>
              <a:t> </a:t>
            </a:r>
            <a:endParaRPr lang="tr-TR" dirty="0"/>
          </a:p>
        </p:txBody>
      </p:sp>
      <p:graphicFrame>
        <p:nvGraphicFramePr>
          <p:cNvPr id="7" name="Tablo 6">
            <a:extLst>
              <a:ext uri="{FF2B5EF4-FFF2-40B4-BE49-F238E27FC236}">
                <a16:creationId xmlns:a16="http://schemas.microsoft.com/office/drawing/2014/main" id="{4870C345-9B76-1EEA-8673-D13D731A86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2413222"/>
              </p:ext>
            </p:extLst>
          </p:nvPr>
        </p:nvGraphicFramePr>
        <p:xfrm>
          <a:off x="7013644" y="1488332"/>
          <a:ext cx="4980560" cy="37018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7515">
                  <a:extLst>
                    <a:ext uri="{9D8B030D-6E8A-4147-A177-3AD203B41FA5}">
                      <a16:colId xmlns:a16="http://schemas.microsoft.com/office/drawing/2014/main" val="3804211170"/>
                    </a:ext>
                  </a:extLst>
                </a:gridCol>
                <a:gridCol w="1908916">
                  <a:extLst>
                    <a:ext uri="{9D8B030D-6E8A-4147-A177-3AD203B41FA5}">
                      <a16:colId xmlns:a16="http://schemas.microsoft.com/office/drawing/2014/main" val="3215088098"/>
                    </a:ext>
                  </a:extLst>
                </a:gridCol>
                <a:gridCol w="1554129">
                  <a:extLst>
                    <a:ext uri="{9D8B030D-6E8A-4147-A177-3AD203B41FA5}">
                      <a16:colId xmlns:a16="http://schemas.microsoft.com/office/drawing/2014/main" val="4277866787"/>
                    </a:ext>
                  </a:extLst>
                </a:gridCol>
              </a:tblGrid>
              <a:tr h="698244">
                <a:tc>
                  <a:txBody>
                    <a:bodyPr/>
                    <a:lstStyle/>
                    <a:p>
                      <a:r>
                        <a:rPr lang="tr-TR" dirty="0"/>
                        <a:t>PG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Hedef var </a:t>
                      </a:r>
                    </a:p>
                    <a:p>
                      <a:r>
                        <a:rPr lang="tr-TR" sz="1400" dirty="0"/>
                        <a:t>Gerçekleşme  Yok</a:t>
                      </a:r>
                    </a:p>
                    <a:p>
                      <a:r>
                        <a:rPr lang="tr-TR" sz="1400" dirty="0"/>
                        <a:t>(olumsuz etki yansıyor)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Hedef Yok</a:t>
                      </a:r>
                    </a:p>
                    <a:p>
                      <a:r>
                        <a:rPr lang="tr-TR" sz="1400" dirty="0"/>
                        <a:t>Gerçekleşme Var</a:t>
                      </a:r>
                    </a:p>
                    <a:p>
                      <a:r>
                        <a:rPr lang="tr-TR" sz="1400" dirty="0"/>
                        <a:t>(Etkisi yok)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3297139"/>
                  </a:ext>
                </a:extLst>
              </a:tr>
              <a:tr h="353971">
                <a:tc>
                  <a:txBody>
                    <a:bodyPr/>
                    <a:lstStyle/>
                    <a:p>
                      <a:r>
                        <a:rPr lang="tr-TR" sz="1400" dirty="0"/>
                        <a:t>BAP Projesi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İnşaat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Elektrik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9184302"/>
                  </a:ext>
                </a:extLst>
              </a:tr>
              <a:tr h="494589">
                <a:tc>
                  <a:txBody>
                    <a:bodyPr/>
                    <a:lstStyle/>
                    <a:p>
                      <a:r>
                        <a:rPr lang="tr-TR" sz="1400" dirty="0"/>
                        <a:t>Dış Kay. Proje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İnşaat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Elektrik</a:t>
                      </a:r>
                    </a:p>
                    <a:p>
                      <a:r>
                        <a:rPr lang="tr-TR" sz="1400" dirty="0"/>
                        <a:t>Makine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0246267"/>
                  </a:ext>
                </a:extLst>
              </a:tr>
              <a:tr h="353971">
                <a:tc>
                  <a:txBody>
                    <a:bodyPr/>
                    <a:lstStyle/>
                    <a:p>
                      <a:r>
                        <a:rPr lang="tr-TR" sz="1400" dirty="0"/>
                        <a:t>Öğrenci Projesi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İnşaat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Makine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610229"/>
                  </a:ext>
                </a:extLst>
              </a:tr>
              <a:tr h="353971">
                <a:tc>
                  <a:txBody>
                    <a:bodyPr/>
                    <a:lstStyle/>
                    <a:p>
                      <a:r>
                        <a:rPr lang="tr-TR" sz="1400" dirty="0"/>
                        <a:t>Patent Başvurusu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İnşaat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Makine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1415299"/>
                  </a:ext>
                </a:extLst>
              </a:tr>
              <a:tr h="353971">
                <a:tc>
                  <a:txBody>
                    <a:bodyPr/>
                    <a:lstStyle/>
                    <a:p>
                      <a:r>
                        <a:rPr lang="tr-TR" sz="1400" dirty="0"/>
                        <a:t>SCI </a:t>
                      </a:r>
                      <a:r>
                        <a:rPr lang="tr-TR" sz="1400" dirty="0" err="1"/>
                        <a:t>vb</a:t>
                      </a:r>
                      <a:r>
                        <a:rPr lang="tr-TR" sz="1400" dirty="0"/>
                        <a:t> Yayınlar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Bilgisayar </a:t>
                      </a:r>
                      <a:r>
                        <a:rPr lang="tr-TR" sz="1400" dirty="0" err="1"/>
                        <a:t>Prog</a:t>
                      </a:r>
                      <a:r>
                        <a:rPr lang="tr-TR" sz="1400" dirty="0"/>
                        <a:t>.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Elektrik- İnşaat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794792"/>
                  </a:ext>
                </a:extLst>
              </a:tr>
              <a:tr h="494589">
                <a:tc>
                  <a:txBody>
                    <a:bodyPr/>
                    <a:lstStyle/>
                    <a:p>
                      <a:r>
                        <a:rPr lang="tr-TR" sz="1400" dirty="0"/>
                        <a:t>SCI </a:t>
                      </a:r>
                      <a:r>
                        <a:rPr lang="tr-TR" sz="1400" dirty="0" err="1"/>
                        <a:t>vb</a:t>
                      </a:r>
                      <a:r>
                        <a:rPr lang="tr-TR" sz="1400" dirty="0"/>
                        <a:t> Dışı Yayınlar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İç Mekan Tas.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Bilgisayar-Elektrik-İnşaat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0319093"/>
                  </a:ext>
                </a:extLst>
              </a:tr>
              <a:tr h="494589">
                <a:tc>
                  <a:txBody>
                    <a:bodyPr/>
                    <a:lstStyle/>
                    <a:p>
                      <a:r>
                        <a:rPr lang="tr-TR" sz="1400" dirty="0"/>
                        <a:t>Sosyal-Sportif-</a:t>
                      </a:r>
                      <a:r>
                        <a:rPr lang="tr-TR" sz="1400" dirty="0" err="1"/>
                        <a:t>Kultürel</a:t>
                      </a:r>
                      <a:r>
                        <a:rPr lang="tr-TR" sz="1400" dirty="0"/>
                        <a:t> Faaliyet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İnşaat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Elektrik-Elektronik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22548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31053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58701D-937F-B3FF-95BE-B19AA1A4C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8AE37418-64A2-0CB2-EFFF-047A615DC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209" y="178253"/>
            <a:ext cx="10084496" cy="665141"/>
          </a:xfrm>
        </p:spPr>
        <p:txBody>
          <a:bodyPr/>
          <a:lstStyle/>
          <a:p>
            <a:r>
              <a:rPr lang="tr-TR" dirty="0"/>
              <a:t>DANIŞMA KURULU (Sosyal  Programlar)</a:t>
            </a:r>
          </a:p>
        </p:txBody>
      </p:sp>
      <p:graphicFrame>
        <p:nvGraphicFramePr>
          <p:cNvPr id="4" name="Tablo 3">
            <a:extLst>
              <a:ext uri="{FF2B5EF4-FFF2-40B4-BE49-F238E27FC236}">
                <a16:creationId xmlns:a16="http://schemas.microsoft.com/office/drawing/2014/main" id="{0C35444E-B0FC-F7B6-7DC9-4C7F624177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399643"/>
              </p:ext>
            </p:extLst>
          </p:nvPr>
        </p:nvGraphicFramePr>
        <p:xfrm>
          <a:off x="1545390" y="1836081"/>
          <a:ext cx="9203818" cy="259588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4606181">
                  <a:extLst>
                    <a:ext uri="{9D8B030D-6E8A-4147-A177-3AD203B41FA5}">
                      <a16:colId xmlns:a16="http://schemas.microsoft.com/office/drawing/2014/main" val="2047122299"/>
                    </a:ext>
                  </a:extLst>
                </a:gridCol>
                <a:gridCol w="4597637">
                  <a:extLst>
                    <a:ext uri="{9D8B030D-6E8A-4147-A177-3AD203B41FA5}">
                      <a16:colId xmlns:a16="http://schemas.microsoft.com/office/drawing/2014/main" val="7698637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AD-SOYAD</a:t>
                      </a:r>
                    </a:p>
                  </a:txBody>
                  <a:tcPr>
                    <a:solidFill>
                      <a:srgbClr val="003D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KURUM</a:t>
                      </a:r>
                    </a:p>
                  </a:txBody>
                  <a:tcPr>
                    <a:solidFill>
                      <a:srgbClr val="003D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451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Doç. Dr. Ali ERDUMAN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5351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Öğr. Gör. Ümmehan ERDİL ŞAHİN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098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Emre ATMACA(İl Ticaret Müdürü)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İL TİCARET MÜDÜRLÜĞÜ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22739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SMMM Murat KORKMAZ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BARSEM METAL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2709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SMMM Seval ELİYORGUN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SERBEST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0377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08356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01147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81209" y="178253"/>
            <a:ext cx="10084496" cy="665141"/>
          </a:xfrm>
        </p:spPr>
        <p:txBody>
          <a:bodyPr/>
          <a:lstStyle/>
          <a:p>
            <a:r>
              <a:rPr lang="tr-TR" dirty="0"/>
              <a:t>PAYDAŞ KATILIMI (Danışma Kurulu VE Stratejik İşbirlikleri)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61EAF069-D2D0-D66B-4B15-849A4C77EE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08" y="1040054"/>
            <a:ext cx="3964331" cy="2468239"/>
          </a:xfrm>
          <a:prstGeom prst="rect">
            <a:avLst/>
          </a:prstGeom>
          <a:noFill/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CF86D720-2C51-8700-BCB8-523B094F76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09" y="3890427"/>
            <a:ext cx="3964331" cy="2247725"/>
          </a:xfrm>
          <a:prstGeom prst="rect">
            <a:avLst/>
          </a:prstGeom>
          <a:noFill/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6093EFEF-A2D6-FB3D-3A4C-85F431A0C495}"/>
              </a:ext>
            </a:extLst>
          </p:cNvPr>
          <p:cNvSpPr txBox="1"/>
          <p:nvPr/>
        </p:nvSpPr>
        <p:spPr>
          <a:xfrm>
            <a:off x="72647" y="3508293"/>
            <a:ext cx="39643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/>
              <a:t>Sosyal Programlar Danışma Kurulu Toplantısı 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581C884C-714B-8D39-DB09-25116C30B346}"/>
              </a:ext>
            </a:extLst>
          </p:cNvPr>
          <p:cNvSpPr txBox="1"/>
          <p:nvPr/>
        </p:nvSpPr>
        <p:spPr>
          <a:xfrm>
            <a:off x="72647" y="6138152"/>
            <a:ext cx="37531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/>
              <a:t>Teknik Programlar Danışma Kurulu Toplantısı 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C1B017BC-898C-BBFE-BFBE-C52988018A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4177" y="1128412"/>
            <a:ext cx="4401693" cy="44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6724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81209" y="178253"/>
            <a:ext cx="10084496" cy="665141"/>
          </a:xfrm>
        </p:spPr>
        <p:txBody>
          <a:bodyPr/>
          <a:lstStyle/>
          <a:p>
            <a:r>
              <a:rPr lang="tr-TR" dirty="0"/>
              <a:t>ANKET PERFORMANSI</a:t>
            </a:r>
          </a:p>
        </p:txBody>
      </p:sp>
      <p:sp>
        <p:nvSpPr>
          <p:cNvPr id="3" name="Metin kutusu 2"/>
          <p:cNvSpPr txBox="1"/>
          <p:nvPr/>
        </p:nvSpPr>
        <p:spPr>
          <a:xfrm>
            <a:off x="572568" y="1369281"/>
            <a:ext cx="1105825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Çalışan, Öğrenci ve Uzaktan Eğitim Öğrenci Memnuniyet Anketleri tek bir grafik üzerinde karşılaştırmalı olarak sunulacaktır. İlgili sonuçlar kurumsal performans yönetim sisteminde yer almaktadır.</a:t>
            </a:r>
          </a:p>
          <a:p>
            <a:endParaRPr lang="tr-T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Çalışan Memnuniyet Anketi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Öğrenci Memnuniyet Anketi (Genel)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Dış Paydaş Anketi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/>
          </a:p>
          <a:p>
            <a:r>
              <a:rPr lang="tr-TR" dirty="0"/>
              <a:t>+1 Uygulamalı Eğitim Modeli Anketleri İşveren, Öğrenci ve Sorumlu Öğretim Elemanı  olarak karşılaştırmalı şekilde tek bir grafikte sunulacaktır. </a:t>
            </a:r>
          </a:p>
          <a:p>
            <a:endParaRPr lang="tr-T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+1 Uygulamalı Eğitim Modeli Anketleri (İşveren, Öğrenci, Sorumlu Öğretim Elemanı Anketleri)</a:t>
            </a:r>
          </a:p>
        </p:txBody>
      </p:sp>
    </p:spTree>
    <p:extLst>
      <p:ext uri="{BB962C8B-B14F-4D97-AF65-F5344CB8AC3E}">
        <p14:creationId xmlns:p14="http://schemas.microsoft.com/office/powerpoint/2010/main" val="17701530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A8755-1368-A342-C387-276D0859E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4A6DF690-2E60-F6F0-178F-8F9E2FF33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209" y="178253"/>
            <a:ext cx="10084496" cy="665141"/>
          </a:xfrm>
        </p:spPr>
        <p:txBody>
          <a:bodyPr/>
          <a:lstStyle/>
          <a:p>
            <a:r>
              <a:rPr lang="tr-TR" dirty="0"/>
              <a:t>ANKET PERFORMANSI</a:t>
            </a:r>
          </a:p>
        </p:txBody>
      </p:sp>
      <p:graphicFrame>
        <p:nvGraphicFramePr>
          <p:cNvPr id="4" name="Grafik 3">
            <a:extLst>
              <a:ext uri="{FF2B5EF4-FFF2-40B4-BE49-F238E27FC236}">
                <a16:creationId xmlns:a16="http://schemas.microsoft.com/office/drawing/2014/main" id="{38BAC65F-D39D-8B2E-6B46-B6E324CD87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1552321"/>
              </p:ext>
            </p:extLst>
          </p:nvPr>
        </p:nvGraphicFramePr>
        <p:xfrm>
          <a:off x="328613" y="1243013"/>
          <a:ext cx="11287125" cy="4914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115825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D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6C228BE-623B-924B-B014-55BABA4B6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6310" y="2101370"/>
            <a:ext cx="3419378" cy="360773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63D1788-6D9E-8347-8F79-A44C955CB193}"/>
              </a:ext>
            </a:extLst>
          </p:cNvPr>
          <p:cNvSpPr/>
          <p:nvPr/>
        </p:nvSpPr>
        <p:spPr>
          <a:xfrm>
            <a:off x="4302880" y="1024909"/>
            <a:ext cx="35862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spc="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TEŞEKKÜRLER</a:t>
            </a:r>
            <a:endParaRPr lang="en-TR" sz="2800" spc="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294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81209" y="178253"/>
            <a:ext cx="10084496" cy="665141"/>
          </a:xfrm>
        </p:spPr>
        <p:txBody>
          <a:bodyPr/>
          <a:lstStyle/>
          <a:p>
            <a:r>
              <a:rPr lang="tr-TR" dirty="0"/>
              <a:t>PROGRAM BAZLI PERFORMANS GRAFİĞİ</a:t>
            </a:r>
          </a:p>
        </p:txBody>
      </p:sp>
      <p:grpSp>
        <p:nvGrpSpPr>
          <p:cNvPr id="14" name="Grup 13">
            <a:extLst>
              <a:ext uri="{FF2B5EF4-FFF2-40B4-BE49-F238E27FC236}">
                <a16:creationId xmlns:a16="http://schemas.microsoft.com/office/drawing/2014/main" id="{80575FC4-52BD-0515-C8A3-273153E15499}"/>
              </a:ext>
            </a:extLst>
          </p:cNvPr>
          <p:cNvGrpSpPr/>
          <p:nvPr/>
        </p:nvGrpSpPr>
        <p:grpSpPr>
          <a:xfrm>
            <a:off x="3764246" y="5980339"/>
            <a:ext cx="4657405" cy="290661"/>
            <a:chOff x="4007224" y="6091801"/>
            <a:chExt cx="4657405" cy="290661"/>
          </a:xfrm>
        </p:grpSpPr>
        <p:sp>
          <p:nvSpPr>
            <p:cNvPr id="3" name="Dikdörtgen: Köşeleri Yuvarlatılmış 2">
              <a:extLst>
                <a:ext uri="{FF2B5EF4-FFF2-40B4-BE49-F238E27FC236}">
                  <a16:creationId xmlns:a16="http://schemas.microsoft.com/office/drawing/2014/main" id="{77579E68-1BAD-98BD-3403-4E48807E21FD}"/>
                </a:ext>
              </a:extLst>
            </p:cNvPr>
            <p:cNvSpPr/>
            <p:nvPr/>
          </p:nvSpPr>
          <p:spPr>
            <a:xfrm>
              <a:off x="4007224" y="6122894"/>
              <a:ext cx="439270" cy="224118"/>
            </a:xfrm>
            <a:prstGeom prst="roundRect">
              <a:avLst/>
            </a:prstGeom>
            <a:solidFill>
              <a:srgbClr val="46F09A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5" name="Dikdörtgen: Köşeleri Yuvarlatılmış 4">
              <a:extLst>
                <a:ext uri="{FF2B5EF4-FFF2-40B4-BE49-F238E27FC236}">
                  <a16:creationId xmlns:a16="http://schemas.microsoft.com/office/drawing/2014/main" id="{177F0AE5-9058-1CE7-4EA5-0E2B849FD992}"/>
                </a:ext>
              </a:extLst>
            </p:cNvPr>
            <p:cNvSpPr/>
            <p:nvPr/>
          </p:nvSpPr>
          <p:spPr>
            <a:xfrm>
              <a:off x="5030399" y="6122894"/>
              <a:ext cx="439270" cy="224118"/>
            </a:xfrm>
            <a:prstGeom prst="roundRect">
              <a:avLst/>
            </a:prstGeom>
            <a:solidFill>
              <a:srgbClr val="04ADB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6" name="Metin kutusu 5">
              <a:extLst>
                <a:ext uri="{FF2B5EF4-FFF2-40B4-BE49-F238E27FC236}">
                  <a16:creationId xmlns:a16="http://schemas.microsoft.com/office/drawing/2014/main" id="{B1103E95-69F1-5066-59D1-C89AC72D5C0D}"/>
                </a:ext>
              </a:extLst>
            </p:cNvPr>
            <p:cNvSpPr txBox="1"/>
            <p:nvPr/>
          </p:nvSpPr>
          <p:spPr>
            <a:xfrm>
              <a:off x="4403801" y="6091801"/>
              <a:ext cx="5199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2020</a:t>
              </a:r>
            </a:p>
          </p:txBody>
        </p:sp>
        <p:sp>
          <p:nvSpPr>
            <p:cNvPr id="7" name="Metin kutusu 6">
              <a:extLst>
                <a:ext uri="{FF2B5EF4-FFF2-40B4-BE49-F238E27FC236}">
                  <a16:creationId xmlns:a16="http://schemas.microsoft.com/office/drawing/2014/main" id="{28172E75-DE34-B0F6-1EF1-3177BECCAF13}"/>
                </a:ext>
              </a:extLst>
            </p:cNvPr>
            <p:cNvSpPr txBox="1"/>
            <p:nvPr/>
          </p:nvSpPr>
          <p:spPr>
            <a:xfrm>
              <a:off x="5426976" y="6095999"/>
              <a:ext cx="5199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2021</a:t>
              </a:r>
            </a:p>
          </p:txBody>
        </p:sp>
        <p:sp>
          <p:nvSpPr>
            <p:cNvPr id="8" name="Dikdörtgen: Köşeleri Yuvarlatılmış 7">
              <a:extLst>
                <a:ext uri="{FF2B5EF4-FFF2-40B4-BE49-F238E27FC236}">
                  <a16:creationId xmlns:a16="http://schemas.microsoft.com/office/drawing/2014/main" id="{7A39A789-7528-B8C5-25EA-ED6CF7CFAFD7}"/>
                </a:ext>
              </a:extLst>
            </p:cNvPr>
            <p:cNvSpPr/>
            <p:nvPr/>
          </p:nvSpPr>
          <p:spPr>
            <a:xfrm>
              <a:off x="5946929" y="6122894"/>
              <a:ext cx="439270" cy="224118"/>
            </a:xfrm>
            <a:prstGeom prst="roundRect">
              <a:avLst/>
            </a:prstGeom>
            <a:solidFill>
              <a:srgbClr val="F2B33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9" name="Metin kutusu 8">
              <a:extLst>
                <a:ext uri="{FF2B5EF4-FFF2-40B4-BE49-F238E27FC236}">
                  <a16:creationId xmlns:a16="http://schemas.microsoft.com/office/drawing/2014/main" id="{A0322EA6-0CBD-1ECA-0EB2-ACE57FB6D644}"/>
                </a:ext>
              </a:extLst>
            </p:cNvPr>
            <p:cNvSpPr txBox="1"/>
            <p:nvPr/>
          </p:nvSpPr>
          <p:spPr>
            <a:xfrm>
              <a:off x="6332876" y="6095999"/>
              <a:ext cx="5199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2022</a:t>
              </a:r>
            </a:p>
          </p:txBody>
        </p:sp>
        <p:sp>
          <p:nvSpPr>
            <p:cNvPr id="10" name="Dikdörtgen: Köşeleri Yuvarlatılmış 9">
              <a:extLst>
                <a:ext uri="{FF2B5EF4-FFF2-40B4-BE49-F238E27FC236}">
                  <a16:creationId xmlns:a16="http://schemas.microsoft.com/office/drawing/2014/main" id="{81808132-4567-A102-ADBE-60ED00C237AF}"/>
                </a:ext>
              </a:extLst>
            </p:cNvPr>
            <p:cNvSpPr/>
            <p:nvPr/>
          </p:nvSpPr>
          <p:spPr>
            <a:xfrm>
              <a:off x="6840904" y="6122895"/>
              <a:ext cx="439270" cy="224118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1" name="Metin kutusu 10">
              <a:extLst>
                <a:ext uri="{FF2B5EF4-FFF2-40B4-BE49-F238E27FC236}">
                  <a16:creationId xmlns:a16="http://schemas.microsoft.com/office/drawing/2014/main" id="{9067D127-9230-BBF2-9E82-5E912E9FC402}"/>
                </a:ext>
              </a:extLst>
            </p:cNvPr>
            <p:cNvSpPr txBox="1"/>
            <p:nvPr/>
          </p:nvSpPr>
          <p:spPr>
            <a:xfrm>
              <a:off x="7238776" y="6099363"/>
              <a:ext cx="5199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2023</a:t>
              </a:r>
            </a:p>
          </p:txBody>
        </p:sp>
        <p:sp>
          <p:nvSpPr>
            <p:cNvPr id="12" name="Dikdörtgen: Köşeleri Yuvarlatılmış 11">
              <a:extLst>
                <a:ext uri="{FF2B5EF4-FFF2-40B4-BE49-F238E27FC236}">
                  <a16:creationId xmlns:a16="http://schemas.microsoft.com/office/drawing/2014/main" id="{63C56F1B-CD87-AC4B-103B-B6AD860A5887}"/>
                </a:ext>
              </a:extLst>
            </p:cNvPr>
            <p:cNvSpPr/>
            <p:nvPr/>
          </p:nvSpPr>
          <p:spPr>
            <a:xfrm>
              <a:off x="7758729" y="6129620"/>
              <a:ext cx="439270" cy="224118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3" name="Metin kutusu 12">
              <a:extLst>
                <a:ext uri="{FF2B5EF4-FFF2-40B4-BE49-F238E27FC236}">
                  <a16:creationId xmlns:a16="http://schemas.microsoft.com/office/drawing/2014/main" id="{DAD31E5F-A054-0DE8-B8DB-49D7182CDEA1}"/>
                </a:ext>
              </a:extLst>
            </p:cNvPr>
            <p:cNvSpPr txBox="1"/>
            <p:nvPr/>
          </p:nvSpPr>
          <p:spPr>
            <a:xfrm>
              <a:off x="8144676" y="6105463"/>
              <a:ext cx="5199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2024</a:t>
              </a:r>
            </a:p>
          </p:txBody>
        </p:sp>
      </p:grpSp>
      <p:pic>
        <p:nvPicPr>
          <p:cNvPr id="16" name="Resim 15">
            <a:extLst>
              <a:ext uri="{FF2B5EF4-FFF2-40B4-BE49-F238E27FC236}">
                <a16:creationId xmlns:a16="http://schemas.microsoft.com/office/drawing/2014/main" id="{6D8EB85E-87D3-03E4-B5F2-D851AADB6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7152"/>
            <a:ext cx="12192000" cy="462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24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81209" y="178253"/>
            <a:ext cx="10084496" cy="665141"/>
          </a:xfrm>
        </p:spPr>
        <p:txBody>
          <a:bodyPr/>
          <a:lstStyle/>
          <a:p>
            <a:r>
              <a:rPr lang="tr-TR" dirty="0"/>
              <a:t>YILLARA GÖRE BAŞARIM GRAFİĞİ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B4EE05D-B142-68BB-FE9C-75200752A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209" y="1172678"/>
            <a:ext cx="11269348" cy="505084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AC670A3B-4A83-FC45-F300-6230B30190A6}"/>
              </a:ext>
            </a:extLst>
          </p:cNvPr>
          <p:cNvSpPr txBox="1"/>
          <p:nvPr/>
        </p:nvSpPr>
        <p:spPr>
          <a:xfrm>
            <a:off x="2360645" y="3237722"/>
            <a:ext cx="8210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78,98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AE3A8880-31B2-B4FE-1B3B-B1C45C89EB54}"/>
              </a:ext>
            </a:extLst>
          </p:cNvPr>
          <p:cNvSpPr txBox="1"/>
          <p:nvPr/>
        </p:nvSpPr>
        <p:spPr>
          <a:xfrm>
            <a:off x="4061927" y="3499170"/>
            <a:ext cx="8210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71,04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5BCE62CE-2225-F5BC-EC5E-D59A1C97E38B}"/>
              </a:ext>
            </a:extLst>
          </p:cNvPr>
          <p:cNvSpPr txBox="1"/>
          <p:nvPr/>
        </p:nvSpPr>
        <p:spPr>
          <a:xfrm>
            <a:off x="5941363" y="3290500"/>
            <a:ext cx="8210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79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0002FBDD-A08F-3C5B-2206-53FCBCBD8CD1}"/>
              </a:ext>
            </a:extLst>
          </p:cNvPr>
          <p:cNvSpPr txBox="1"/>
          <p:nvPr/>
        </p:nvSpPr>
        <p:spPr>
          <a:xfrm>
            <a:off x="7654212" y="3145779"/>
            <a:ext cx="8210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83,92</a:t>
            </a:r>
          </a:p>
        </p:txBody>
      </p:sp>
    </p:spTree>
    <p:extLst>
      <p:ext uri="{BB962C8B-B14F-4D97-AF65-F5344CB8AC3E}">
        <p14:creationId xmlns:p14="http://schemas.microsoft.com/office/powerpoint/2010/main" val="2825200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AC55EB-CCE7-3A2E-2627-C713FD6AE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4">
            <a:extLst>
              <a:ext uri="{FF2B5EF4-FFF2-40B4-BE49-F238E27FC236}">
                <a16:creationId xmlns:a16="http://schemas.microsoft.com/office/drawing/2014/main" id="{4BC0ABE9-AE20-473D-AE20-342AE6FEE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209" y="178253"/>
            <a:ext cx="10084496" cy="665141"/>
          </a:xfrm>
        </p:spPr>
        <p:txBody>
          <a:bodyPr>
            <a:normAutofit/>
          </a:bodyPr>
          <a:lstStyle/>
          <a:p>
            <a:r>
              <a:rPr lang="tr-TR" dirty="0"/>
              <a:t> 2023 YILI GENEL PERFORMANS 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39B054F-4D2C-84C5-57B2-DB6FD08FD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6596" y="1477615"/>
            <a:ext cx="7365715" cy="479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109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7E068C-78B7-F046-B8E3-76AC90D0DE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4">
            <a:extLst>
              <a:ext uri="{FF2B5EF4-FFF2-40B4-BE49-F238E27FC236}">
                <a16:creationId xmlns:a16="http://schemas.microsoft.com/office/drawing/2014/main" id="{87371200-E6E8-829A-7A99-89110D1C2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209" y="178253"/>
            <a:ext cx="10084496" cy="665141"/>
          </a:xfrm>
        </p:spPr>
        <p:txBody>
          <a:bodyPr>
            <a:normAutofit fontScale="90000"/>
          </a:bodyPr>
          <a:lstStyle/>
          <a:p>
            <a:r>
              <a:rPr lang="tr-TR" dirty="0"/>
              <a:t>2023 YILI ANA BİRİM ÖZETİ</a:t>
            </a:r>
            <a:br>
              <a:rPr lang="tr-TR" dirty="0"/>
            </a:br>
            <a:r>
              <a:rPr lang="tr-TR" dirty="0"/>
              <a:t> 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CD8DAB6-5909-3C9F-615C-1D0A9191D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7178"/>
            <a:ext cx="12192000" cy="582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48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F939E-4676-8C58-9751-3268A2C3A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4">
            <a:extLst>
              <a:ext uri="{FF2B5EF4-FFF2-40B4-BE49-F238E27FC236}">
                <a16:creationId xmlns:a16="http://schemas.microsoft.com/office/drawing/2014/main" id="{84500F8A-F8F5-2C2F-04FC-1B605EFB5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209" y="178253"/>
            <a:ext cx="10084496" cy="665141"/>
          </a:xfrm>
        </p:spPr>
        <p:txBody>
          <a:bodyPr>
            <a:normAutofit fontScale="90000"/>
          </a:bodyPr>
          <a:lstStyle/>
          <a:p>
            <a:r>
              <a:rPr lang="tr-TR" dirty="0"/>
              <a:t>2023 YILI ANA BİRİM ÖZETİ</a:t>
            </a:r>
            <a:br>
              <a:rPr lang="tr-TR" dirty="0"/>
            </a:br>
            <a:r>
              <a:rPr lang="tr-TR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AE6AAD1E-FACC-5FAC-5BB9-54ACA5D03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948"/>
            <a:ext cx="12192000" cy="667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867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B00092-955A-7CC6-3AB0-EC27E3D7D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4">
            <a:extLst>
              <a:ext uri="{FF2B5EF4-FFF2-40B4-BE49-F238E27FC236}">
                <a16:creationId xmlns:a16="http://schemas.microsoft.com/office/drawing/2014/main" id="{B298DFBD-0A14-73F2-8BD3-C09A6D245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209" y="178253"/>
            <a:ext cx="10084496" cy="665141"/>
          </a:xfrm>
        </p:spPr>
        <p:txBody>
          <a:bodyPr>
            <a:normAutofit fontScale="90000"/>
          </a:bodyPr>
          <a:lstStyle/>
          <a:p>
            <a:r>
              <a:rPr lang="tr-TR" dirty="0"/>
              <a:t>2023 YILI ANA BİRİM ÖZETİ</a:t>
            </a:r>
            <a:br>
              <a:rPr lang="tr-TR" dirty="0"/>
            </a:br>
            <a:r>
              <a:rPr lang="tr-TR" dirty="0"/>
              <a:t> 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9D497C9-A81A-BFDC-3F06-4B2914102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2023"/>
            <a:ext cx="5768502" cy="4795115"/>
          </a:xfrm>
          <a:prstGeom prst="rect">
            <a:avLst/>
          </a:prstGeom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BBD6DA65-C15A-8B2B-8C8E-1634521DA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022024"/>
            <a:ext cx="6096000" cy="479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100212"/>
      </p:ext>
    </p:extLst>
  </p:cSld>
  <p:clrMapOvr>
    <a:masterClrMapping/>
  </p:clrMapOvr>
</p:sld>
</file>

<file path=ppt/theme/theme1.xml><?xml version="1.0" encoding="utf-8"?>
<a:theme xmlns:a="http://schemas.openxmlformats.org/drawingml/2006/main" name="20210113_Powerpoint_Şablon_2021_v1_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20210113_Powerpoint_Şablon_2021_v1_0</Template>
  <TotalTime>3427</TotalTime>
  <Words>1800</Words>
  <Application>Microsoft Office PowerPoint</Application>
  <PresentationFormat>Geniş ekran</PresentationFormat>
  <Paragraphs>499</Paragraphs>
  <Slides>34</Slides>
  <Notes>3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Open Sans</vt:lpstr>
      <vt:lpstr>Times New Roman</vt:lpstr>
      <vt:lpstr>20210113_Powerpoint_Şablon_2021_v1_0</vt:lpstr>
      <vt:lpstr>2023 Yılı  Performans Değerlendirmesi</vt:lpstr>
      <vt:lpstr>GENEL BİLGİLER</vt:lpstr>
      <vt:lpstr> 2023 YILI STRATEJİ BAZLI PERFORMANS GRAFİĞİ</vt:lpstr>
      <vt:lpstr>PROGRAM BAZLI PERFORMANS GRAFİĞİ</vt:lpstr>
      <vt:lpstr>YILLARA GÖRE BAŞARIM GRAFİĞİ</vt:lpstr>
      <vt:lpstr> 2023 YILI GENEL PERFORMANS </vt:lpstr>
      <vt:lpstr>2023 YILI ANA BİRİM ÖZETİ  </vt:lpstr>
      <vt:lpstr>2023 YILI ANA BİRİM ÖZETİ  </vt:lpstr>
      <vt:lpstr>2023 YILI ANA BİRİM ÖZETİ  </vt:lpstr>
      <vt:lpstr>STRATEJİK AMAÇ 1</vt:lpstr>
      <vt:lpstr>STRATEJİK AMAÇ 1</vt:lpstr>
      <vt:lpstr>STRATEJİK AMAÇ 1</vt:lpstr>
      <vt:lpstr>STRATEJİK AMAÇ 2</vt:lpstr>
      <vt:lpstr>STRATEJİK AMAÇ 2 (Devam)</vt:lpstr>
      <vt:lpstr>STRATEJİK AMAÇ 2</vt:lpstr>
      <vt:lpstr>STRATEJİK AMAÇ 3</vt:lpstr>
      <vt:lpstr>STRATEJİK AMAÇ 3</vt:lpstr>
      <vt:lpstr>STRATEJİK AMAÇ 4</vt:lpstr>
      <vt:lpstr>STRATEJİK AMAÇ 4</vt:lpstr>
      <vt:lpstr>STRATEJİK AMAÇ 5</vt:lpstr>
      <vt:lpstr>STRATEJİK AMAÇ 5</vt:lpstr>
      <vt:lpstr>SONUÇ VE ÖNERİLER </vt:lpstr>
      <vt:lpstr>SONUÇ VE ÖNERİLER </vt:lpstr>
      <vt:lpstr>FAALİYETLER</vt:lpstr>
      <vt:lpstr>GERÇEKLEŞTİRİLEN FAALİYETLER</vt:lpstr>
      <vt:lpstr>GERÇEKLEŞTİRİLEN DİĞER FAALİYETLER</vt:lpstr>
      <vt:lpstr>ÖRNEK FAALİYET GÖRSELLERİ (İlk Ders ve 100. Yıl Etkinlik Örnekleri)</vt:lpstr>
      <vt:lpstr>ÖRNEK FAALİYET GÖRSELLERİ (Gönüllülük Çalışmaları Dersi Etkinlik Örnekleri)</vt:lpstr>
      <vt:lpstr>DANIŞMA KURULU (Teknik Programlar)</vt:lpstr>
      <vt:lpstr>DANIŞMA KURULU (Sosyal  Programlar)</vt:lpstr>
      <vt:lpstr>PAYDAŞ KATILIMI (Danışma Kurulu VE Stratejik İşbirlikleri)</vt:lpstr>
      <vt:lpstr>ANKET PERFORMANSI</vt:lpstr>
      <vt:lpstr>ANKET PERFORMANSI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Halid Özgür</dc:creator>
  <cp:lastModifiedBy>Ummehan Sahin</cp:lastModifiedBy>
  <cp:revision>270</cp:revision>
  <dcterms:created xsi:type="dcterms:W3CDTF">2020-09-09T19:50:56Z</dcterms:created>
  <dcterms:modified xsi:type="dcterms:W3CDTF">2024-02-14T13:48:03Z</dcterms:modified>
</cp:coreProperties>
</file>